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3" r:id="rId4"/>
    <p:sldId id="258" r:id="rId5"/>
    <p:sldId id="272" r:id="rId6"/>
    <p:sldId id="276" r:id="rId7"/>
    <p:sldId id="275" r:id="rId8"/>
    <p:sldId id="274" r:id="rId9"/>
    <p:sldId id="278" r:id="rId10"/>
    <p:sldId id="277" r:id="rId11"/>
    <p:sldId id="280" r:id="rId12"/>
    <p:sldId id="279" r:id="rId13"/>
    <p:sldId id="281" r:id="rId14"/>
    <p:sldId id="285" r:id="rId15"/>
    <p:sldId id="287" r:id="rId16"/>
    <p:sldId id="283" r:id="rId17"/>
    <p:sldId id="286" r:id="rId18"/>
    <p:sldId id="288" r:id="rId19"/>
    <p:sldId id="284" r:id="rId20"/>
    <p:sldId id="2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711941423956751"/>
          <c:y val="9.5484614335394513E-2"/>
          <c:w val="0.399014930013179"/>
          <c:h val="0.563202788857355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 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красный</c:v>
                </c:pt>
                <c:pt idx="1">
                  <c:v>желтый</c:v>
                </c:pt>
                <c:pt idx="2">
                  <c:v>синий</c:v>
                </c:pt>
                <c:pt idx="3">
                  <c:v>длинный-короткий</c:v>
                </c:pt>
                <c:pt idx="4">
                  <c:v>высокий-низкий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0.2</c:v>
                </c:pt>
                <c:pt idx="2">
                  <c:v>0.16000000000000064</c:v>
                </c:pt>
                <c:pt idx="3">
                  <c:v>0.18000000000000024</c:v>
                </c:pt>
                <c:pt idx="4">
                  <c:v>0.11000000000000019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A-4455-BC67-968A26D161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фор.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Лист1!$A$2:$A$7</c:f>
              <c:strCache>
                <c:ptCount val="5"/>
                <c:pt idx="0">
                  <c:v>красный</c:v>
                </c:pt>
                <c:pt idx="1">
                  <c:v>желтый</c:v>
                </c:pt>
                <c:pt idx="2">
                  <c:v>синий</c:v>
                </c:pt>
                <c:pt idx="3">
                  <c:v>длинный-короткий</c:v>
                </c:pt>
                <c:pt idx="4">
                  <c:v>высокий-низкий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0.72000000000000064</c:v>
                </c:pt>
                <c:pt idx="1">
                  <c:v>0.8</c:v>
                </c:pt>
                <c:pt idx="2">
                  <c:v>0.84000000000000064</c:v>
                </c:pt>
                <c:pt idx="3">
                  <c:v>0.82000000000000062</c:v>
                </c:pt>
                <c:pt idx="4">
                  <c:v>0.8900000000000029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A-4455-BC67-968A26D16161}"/>
            </c:ext>
          </c:extLst>
        </c:ser>
        <c:axId val="138013696"/>
        <c:axId val="139723520"/>
      </c:barChart>
      <c:catAx>
        <c:axId val="138013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723520"/>
        <c:crosses val="autoZero"/>
        <c:auto val="1"/>
        <c:lblAlgn val="ctr"/>
        <c:lblOffset val="100"/>
      </c:catAx>
      <c:valAx>
        <c:axId val="139723520"/>
        <c:scaling>
          <c:orientation val="minMax"/>
        </c:scaling>
        <c:axPos val="l"/>
        <c:majorGridlines/>
        <c:numFmt formatCode="0%" sourceLinked="1"/>
        <c:tickLblPos val="nextTo"/>
        <c:crossAx val="13801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68642947718464"/>
          <c:y val="3.2221588173704997E-2"/>
          <c:w val="0.3789459217175149"/>
          <c:h val="0.6312333141435543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9.3096123680627738E-2"/>
                  <c:y val="-0.1427285198752177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8</a:t>
                    </a:r>
                    <a:r>
                      <a:rPr lang="ru-RU" sz="2800" b="1" dirty="0" smtClean="0"/>
                      <a:t>5</a:t>
                    </a:r>
                    <a:r>
                      <a:rPr lang="en-US" sz="2800" b="1" dirty="0" smtClean="0"/>
                      <a:t>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15%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5%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зрение</c:v>
                </c:pt>
                <c:pt idx="1">
                  <c:v>слух</c:v>
                </c:pt>
                <c:pt idx="2">
                  <c:v>другие органы чувств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0.15000000000000019</c:v>
                </c:pt>
                <c:pt idx="2">
                  <c:v>5.0000000000000031E-2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6539656765306991"/>
          <c:y val="0.11411656624288559"/>
          <c:w val="0.22546646627455302"/>
          <c:h val="0.102315864676233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15%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25%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/>
                      <a:t>65%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речь</c:v>
                </c:pt>
                <c:pt idx="1">
                  <c:v>зрение</c:v>
                </c:pt>
                <c:pt idx="2">
                  <c:v>речь и зрение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0.15000000000000019</c:v>
                </c:pt>
                <c:pt idx="1">
                  <c:v>0.25</c:v>
                </c:pt>
                <c:pt idx="2">
                  <c:v>0.65000000000000102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923862020910263"/>
          <c:y val="6.2177457367838133E-2"/>
          <c:w val="0.20568290074851733"/>
          <c:h val="0.183568665981557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08497375328088"/>
          <c:y val="4.9960875984251973E-2"/>
          <c:w val="0.51070961886413868"/>
          <c:h val="0.726130413385826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конец 2020</c:v>
                </c:pt>
                <c:pt idx="1">
                  <c:v>конец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фор.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конец 2020</c:v>
                </c:pt>
                <c:pt idx="1">
                  <c:v>конец 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конец 2020</c:v>
                </c:pt>
                <c:pt idx="1">
                  <c:v>конец 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47707776"/>
        <c:axId val="147709312"/>
      </c:barChart>
      <c:catAx>
        <c:axId val="147707776"/>
        <c:scaling>
          <c:orientation val="minMax"/>
        </c:scaling>
        <c:axPos val="b"/>
        <c:tickLblPos val="nextTo"/>
        <c:crossAx val="147709312"/>
        <c:crosses val="autoZero"/>
        <c:auto val="1"/>
        <c:lblAlgn val="ctr"/>
        <c:lblOffset val="100"/>
      </c:catAx>
      <c:valAx>
        <c:axId val="147709312"/>
        <c:scaling>
          <c:orientation val="minMax"/>
          <c:max val="4"/>
          <c:min val="0"/>
        </c:scaling>
        <c:axPos val="l"/>
        <c:majorGridlines/>
        <c:numFmt formatCode="General" sourceLinked="1"/>
        <c:tickLblPos val="nextTo"/>
        <c:crossAx val="14770777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062662566597368"/>
          <c:y val="0.16943838884965301"/>
          <c:w val="0.32760875564425512"/>
          <c:h val="0.238329460511212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0.57534</cdr:x>
      <cdr:y>0.22222</cdr:y>
    </cdr:from>
    <cdr:to>
      <cdr:x>0.73973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396" y="857256"/>
          <a:ext cx="85725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600" dirty="0" smtClean="0">
              <a:solidFill>
                <a:schemeClr val="tx1"/>
              </a:solidFill>
            </a:rPr>
            <a:t>     слух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0.49315</cdr:x>
      <cdr:y>0.12963</cdr:y>
    </cdr:from>
    <cdr:to>
      <cdr:x>0.53151</cdr:x>
      <cdr:y>0.18519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71768" y="500066"/>
          <a:ext cx="200020" cy="2143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0.56164</cdr:x>
      <cdr:y>0.24074</cdr:y>
    </cdr:from>
    <cdr:to>
      <cdr:x>0.6</cdr:x>
      <cdr:y>0.29259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28958" y="928694"/>
          <a:ext cx="200020" cy="20002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0.47945</cdr:x>
      <cdr:y>0.01852</cdr:y>
    </cdr:from>
    <cdr:to>
      <cdr:x>0.65479</cdr:x>
      <cdr:y>0.12963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00330" y="714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д</a:t>
          </a:r>
          <a:r>
            <a:rPr lang="ru-RU" sz="1600" dirty="0" smtClean="0"/>
            <a:t>ругие органы чувств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0.42466</cdr:x>
      <cdr:y>0.03704</cdr:y>
    </cdr:from>
    <cdr:to>
      <cdr:x>0.46301</cdr:x>
      <cdr:y>0.08889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214578" y="142876"/>
          <a:ext cx="200020" cy="20002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</cdr:x>
      <cdr:y>0.16527</cdr:y>
    </cdr:from>
    <cdr:to>
      <cdr:x>0.81894</cdr:x>
      <cdr:y>0.25742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4710" y="571504"/>
          <a:ext cx="997528" cy="318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зрение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0.63889</cdr:x>
      <cdr:y>0.26856</cdr:y>
    </cdr:from>
    <cdr:to>
      <cdr:x>0.83283</cdr:x>
      <cdr:y>0.38375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86148" y="928694"/>
          <a:ext cx="997528" cy="398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р</a:t>
          </a:r>
          <a:r>
            <a:rPr lang="ru-RU" sz="1600" dirty="0" smtClean="0"/>
            <a:t>ечь и зрение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0.59723</cdr:x>
      <cdr:y>0.20658</cdr:y>
    </cdr:from>
    <cdr:to>
      <cdr:x>0.6245</cdr:x>
      <cdr:y>0.24805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71834" y="714380"/>
          <a:ext cx="140271" cy="14339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0.59723</cdr:x>
      <cdr:y>0.30988</cdr:y>
    </cdr:from>
    <cdr:to>
      <cdr:x>0.625</cdr:x>
      <cdr:y>0.34334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071835" y="1071570"/>
          <a:ext cx="142876" cy="11571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O\Desktop\1613683316_71-p-fon-dlya-prezentatsii-vospitatel-goda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7500958" cy="5839669"/>
          </a:xfrm>
          <a:prstGeom prst="rect">
            <a:avLst/>
          </a:prstGeom>
          <a:noFill/>
        </p:spPr>
      </p:pic>
      <p:pic>
        <p:nvPicPr>
          <p:cNvPr id="1027" name="Picture 3" descr="C:\Users\OoO\Downloads\235_oooo.plu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84" y="285728"/>
            <a:ext cx="2071702" cy="2071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3357562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Comic Sans MS" pitchFamily="66" charset="0"/>
              </a:rPr>
              <a:t>Моя педагогическая находка</a:t>
            </a:r>
          </a:p>
          <a:p>
            <a:pPr algn="ctr"/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Развитие и коррекция эмоциональной сферы дошкольников посредством </a:t>
            </a:r>
            <a:r>
              <a:rPr lang="ru-RU" sz="2400" b="1" dirty="0" err="1" smtClean="0">
                <a:latin typeface="Comic Sans MS" pitchFamily="66" charset="0"/>
              </a:rPr>
              <a:t>флештренинга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5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Муниципальное бюджетное дошкольное образовательное учреждение «Детский сад № 5 г. Беслана»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786454"/>
            <a:ext cx="39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Comic Sans MS" pitchFamily="66" charset="0"/>
              </a:rPr>
              <a:t>П</a:t>
            </a:r>
            <a:r>
              <a:rPr lang="ru-RU" sz="1600" dirty="0" smtClean="0">
                <a:latin typeface="Comic Sans MS" pitchFamily="66" charset="0"/>
              </a:rPr>
              <a:t>едагог-психолог</a:t>
            </a:r>
            <a:r>
              <a:rPr lang="ru-RU" sz="1600" dirty="0" smtClean="0">
                <a:latin typeface="Comic Sans MS" pitchFamily="66" charset="0"/>
              </a:rPr>
              <a:t>:</a:t>
            </a:r>
          </a:p>
          <a:p>
            <a:pPr algn="r"/>
            <a:r>
              <a:rPr lang="ru-RU" sz="1600" dirty="0" err="1" smtClean="0">
                <a:latin typeface="Comic Sans MS" pitchFamily="66" charset="0"/>
              </a:rPr>
              <a:t>Гогаева</a:t>
            </a:r>
            <a:r>
              <a:rPr lang="ru-RU" sz="1600" dirty="0" smtClean="0">
                <a:latin typeface="Comic Sans MS" pitchFamily="66" charset="0"/>
              </a:rPr>
              <a:t> Л.В.</a:t>
            </a:r>
          </a:p>
          <a:p>
            <a:pPr algn="r"/>
            <a:r>
              <a:rPr lang="ru-RU" sz="1600" dirty="0" smtClean="0">
                <a:latin typeface="Comic Sans MS" pitchFamily="66" charset="0"/>
              </a:rPr>
              <a:t>высшая квалификационная категория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47047"/>
            <a:ext cx="9144000" cy="690504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5984" y="500042"/>
          <a:ext cx="6663872" cy="5398008"/>
        </p:xfrm>
        <a:graphic>
          <a:graphicData uri="http://schemas.openxmlformats.org/drawingml/2006/table">
            <a:tbl>
              <a:tblPr/>
              <a:tblGrid>
                <a:gridCol w="1971023"/>
                <a:gridCol w="4692849"/>
              </a:tblGrid>
              <a:tr h="1677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Жадность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«Сказка о жадности» 1976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«Жадный богач» 1980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«Жадный Кузя» 1969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«Два жадных медвежонка» 1954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«Жадность дракона» 1961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«Золотая рыбка» 1950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«Золотая антилопа» 1954 год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Страх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«Мультфильм про страх» 2015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«Ничуть не страшно. Ахи и Страхи» 1981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«Ахи и Страхи вторая часть. Змей на чердаке» 1983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«Солнышко Андрейка и темнота» 1980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«Про бегемота, который боялся прививок» 1966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«Преодоление страха. Приключения Таё» 2010 год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Ложь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«Замок лгунов» 1983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«Маша и волшебное варенье» 1979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«Человечка нарисовал я» 1960 год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Воровство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Фрунтик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и огурцы» 1961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«Дед мороз и серый волк» 1978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«Лисичка со скалочкой» 1977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«Петушок – золотой гребешок» 1955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Воро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Воро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помидоро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» 2001 год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flipH="1">
            <a:off x="0" y="-47047"/>
            <a:ext cx="9144000" cy="690504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Мониторинг, с целью выявления проблем и вопросов.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Формулирование цели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выявленной проблеме.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Определяются выразительные средства: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Выбор художественного произведения (сказка,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мульфильма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), в которой раскрывается рассматриваемая проблема;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Подбор и монтаж визуального ряда (картинки, фотографии, рисунки, фрагменты мультфильмов и т.п.);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8788" algn="l"/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Подбор музыкального ряда (подбирается музыка, которая сможет дополнить видеоряд и помочь в раскрытии поставленной цели).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8788" algn="l"/>
                <a:tab pos="460375" algn="l"/>
              </a:tabLst>
            </a:pPr>
            <a:r>
              <a:rPr lang="ru-RU" sz="2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Алгоритм создания видеоролика к      </a:t>
            </a:r>
            <a:r>
              <a:rPr lang="ru-RU" sz="2400" b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флэштренингу</a:t>
            </a:r>
            <a:endParaRPr lang="ru-RU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flipH="1">
            <a:off x="0" y="-47047"/>
            <a:ext cx="9144000" cy="690504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00108"/>
            <a:ext cx="7215238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636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5313" algn="l"/>
                <a:tab pos="5969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Групповой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флэштренинг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формируется группа (5-10 человек) со сходной проблемой.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 смотрят видеоролик;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 в кругу высказывают мысли и чувства, вызванные	затронувшими эпизодами ролика;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педагог помогает проанализировать жизненные ситуации, осознать собственные потребности, актуальные на сегодняшний день;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 осознают связь между своими эмоциональными реакциями и своими потребностями;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 имеют возможность высказать свое мнение по поводу увиденного видеоролика и услышать мнение других;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5313" algn="l"/>
                <a:tab pos="596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рефлексия, участники имеют возможность принять решение о дальнейших действиях, ведущих к удовлетворению своих потребностей.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5313" algn="l"/>
                <a:tab pos="5969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Так же можно проводить и в форме индивидуальной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Алгоритм проведения </a:t>
            </a:r>
            <a:r>
              <a:rPr lang="ru-RU" sz="2400" b="1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флэштренинга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905047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714612" y="1857364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Какое у вас настроение после просмотра мультфильма?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из героев больше всего понравился?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Какие чувства испытывали герои?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больше всего не понравился?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месте кого из героев вам хотелось бы оказаться и почему?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вашей жизни такое может произойти, как в мультфильме?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8604"/>
            <a:ext cx="5786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Предполагаемые вопросы для обсуждения после просмотра</a:t>
            </a:r>
            <a:endParaRPr lang="ru-RU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pic>
        <p:nvPicPr>
          <p:cNvPr id="1026" name="Picture 2" descr="C:\Users\OoO\Downloads\IMG-20220120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848567" cy="4234026"/>
          </a:xfrm>
          <a:prstGeom prst="rect">
            <a:avLst/>
          </a:prstGeom>
          <a:noFill/>
        </p:spPr>
      </p:pic>
      <p:pic>
        <p:nvPicPr>
          <p:cNvPr id="1027" name="Picture 3" descr="C:\Users\OoO\Downloads\IMG-20220122-WA0014.jpg"/>
          <p:cNvPicPr>
            <a:picLocks noChangeAspect="1" noChangeArrowheads="1"/>
          </p:cNvPicPr>
          <p:nvPr/>
        </p:nvPicPr>
        <p:blipFill>
          <a:blip r:embed="rId4"/>
          <a:srcRect t="10606"/>
          <a:stretch>
            <a:fillRect/>
          </a:stretch>
        </p:blipFill>
        <p:spPr bwMode="auto">
          <a:xfrm>
            <a:off x="5286380" y="571480"/>
            <a:ext cx="281621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pic>
        <p:nvPicPr>
          <p:cNvPr id="2" name="Picture 2" descr="C:\Users\OoO\Downloads\IMG-20220120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2876535" cy="4535865"/>
          </a:xfrm>
          <a:prstGeom prst="rect">
            <a:avLst/>
          </a:prstGeom>
          <a:noFill/>
        </p:spPr>
      </p:pic>
      <p:pic>
        <p:nvPicPr>
          <p:cNvPr id="2051" name="Picture 3" descr="C:\Users\OoO\Downloads\IMG-20220122-WA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347713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flipH="1">
            <a:off x="0" y="-47047"/>
            <a:ext cx="9144000" cy="6905047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714488"/>
            <a:ext cx="578647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информация на экране вызывает огромный интерес;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информация понятна дошкольникам, не умеющим писать и читать;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видеобраз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(движение, звук) надолго привлекает внимание ребенка;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полученные знания остаются в памяти на длительный срок и легче воспроизводятся для применения;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возможность познакомиться с тем, что не всегда можно увидеть в повседневной жизни.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Преимущество занятий с </a:t>
            </a:r>
            <a:r>
              <a:rPr lang="ru-RU" sz="2400" b="1" dirty="0" err="1" smtClean="0">
                <a:solidFill>
                  <a:srgbClr val="333333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флештренинго</a:t>
            </a:r>
            <a:r>
              <a:rPr lang="ru-RU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69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4285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Диагностика</a:t>
            </a:r>
          </a:p>
          <a:p>
            <a:pPr algn="r"/>
            <a:r>
              <a:rPr lang="ru-RU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(на стадиях изучения темы)</a:t>
            </a:r>
            <a:r>
              <a:rPr lang="ru-RU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857364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Comic Sans MS" pitchFamily="66" charset="0"/>
                <a:cs typeface="Times New Roman" pitchFamily="18" charset="0"/>
              </a:rPr>
              <a:t>Эмоциональное развитие на стадиях изучения темы распределились следующим образом:  </a:t>
            </a:r>
            <a:r>
              <a:rPr lang="ru-RU" altLang="ru-RU" sz="2000" dirty="0" smtClean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сформированы у 39% </a:t>
            </a:r>
            <a:r>
              <a:rPr lang="ru-RU" sz="2000" dirty="0" smtClean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детей; в стадии формирования 61%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4000504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ходе проведения практической работы подтвердилась эффективность использования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флештренинга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как средства, способствующего развитию эмоциональной сферы дошкольников: дети приобрели уверенность, более активно участвуют в играх и отвечают на занятиях, стали относиться терпимее друг к другу, а это значит, что у них формируется чувство сопереживания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эмпатия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357166"/>
          <a:ext cx="614363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pic>
        <p:nvPicPr>
          <p:cNvPr id="3075" name="Picture 3" descr="C:\Users\OoO\Desktop\Луиза\IMG_20210430_163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792270" cy="3285670"/>
          </a:xfrm>
          <a:prstGeom prst="rect">
            <a:avLst/>
          </a:prstGeom>
          <a:noFill/>
        </p:spPr>
      </p:pic>
      <p:pic>
        <p:nvPicPr>
          <p:cNvPr id="3076" name="Picture 4" descr="C:\Users\OoO\Desktop\Луиза\IMG_20210514_114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984" y="642918"/>
            <a:ext cx="3816089" cy="402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flipH="1">
            <a:off x="0" y="-47047"/>
            <a:ext cx="9144000" cy="6905047"/>
          </a:xfrm>
          <a:prstGeom prst="rect">
            <a:avLst/>
          </a:prstGeom>
          <a:noFill/>
        </p:spPr>
      </p:pic>
      <p:pic>
        <p:nvPicPr>
          <p:cNvPr id="4098" name="Picture 2" descr="C:\Users\OoO\Desktop\Луиза\20170214_104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5357850" cy="4090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357166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omic Sans MS" pitchFamily="66" charset="0"/>
              </a:rPr>
              <a:t>Современный процесс информатизации российского общества влечёт за собой радикальные изменения в стратегии образования, в том числе и дошкольного образования. Основополагающим элементом развивающегося детского сада становится информационно-технологическая среда с интенсивно развивающимся пространством. Новое содержание обучения строится на основе инновационных технологий: использование компьютера, проектора, разработке и внедрении нетрадиционных форм занятий и психолого-педагогической работы; растет сеть альтернативных дошкольных учреждений, появляются новые программы дошкольного воспитания, разрабатываются оригинальные методические материалы. На фоне этих прогрессивных изменений развитию эмоциональной сферы ребенка не всегда уделяется достаточное внимание в отличие от его интеллектуального развития.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Проблема развития эмоциональной сферы у детей дошкольного возраста не нова, но она по-прежнему актуальна. 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Как справедливо указывали Л. С. </a:t>
            </a:r>
            <a:r>
              <a:rPr lang="ru-RU" sz="1600" dirty="0" err="1" smtClean="0">
                <a:latin typeface="Comic Sans MS" pitchFamily="66" charset="0"/>
              </a:rPr>
              <a:t>Bыготский</a:t>
            </a:r>
            <a:r>
              <a:rPr lang="ru-RU" sz="1600" dirty="0" smtClean="0">
                <a:latin typeface="Comic Sans MS" pitchFamily="66" charset="0"/>
              </a:rPr>
              <a:t> и А. В. Запорожец, только согласованное функционирование этих двух систем эмоциональной сферы и интеллекта, их единство могут обеспечить успешное выполнение любых форм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oO\Desktop\1613683253_18-p-fon-dlya-prezentatsii-vospitatel-goda-1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286124"/>
            <a:ext cx="6918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4285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Диагностика</a:t>
            </a:r>
          </a:p>
          <a:p>
            <a:pPr algn="r"/>
            <a:r>
              <a:rPr lang="ru-RU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(на начало изучения темы)</a:t>
            </a:r>
            <a:r>
              <a:rPr lang="ru-RU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807647280"/>
              </p:ext>
            </p:extLst>
          </p:nvPr>
        </p:nvGraphicFramePr>
        <p:xfrm>
          <a:off x="4357686" y="1000108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400050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результатам проведённой диагностики (методика Л.П. Стрелковой) выявились дети, у которых, не сформированы умения, передавать и распознавать заданное эмоциональное состояние, с неустойчивым настроением, заниженной самооценкой, тревожным состоянием.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357298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Comic Sans MS" pitchFamily="66" charset="0"/>
                <a:cs typeface="Times New Roman" pitchFamily="18" charset="0"/>
              </a:rPr>
              <a:t>Эмоциональное развитие на начало изучения темы распределились следующим образом:  </a:t>
            </a:r>
            <a:r>
              <a:rPr lang="ru-RU" altLang="ru-RU" sz="2000" dirty="0" smtClean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сформированы у 28% </a:t>
            </a:r>
            <a:r>
              <a:rPr lang="ru-RU" sz="2000" dirty="0" smtClean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детей; в стадии формирования 72%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47047"/>
            <a:ext cx="9144000" cy="690504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14612" y="428604"/>
            <a:ext cx="60007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Флэштренинг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(от англ.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flash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вспышка, проблеск, яркий свет, краткое сообщение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training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обучение, тренировка) инновационное направление в практической психологии, стоящее на стыке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арттерапии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артпедагогики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сказкотерапии,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искусства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фотографии и компьютерных технологий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разработанное для работы со взрослыми людьми и детьми школьного возраста. Один из методов психологической работы, использующий возможности искусства для достижения положительных изменений в 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интеллектуальном, социальном,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эмоциональном  и личностном развитии человека.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flipH="1">
            <a:off x="0" y="-47047"/>
            <a:ext cx="9144000" cy="69050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78592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это просмотр видеоряда определённой тематики (</a:t>
            </a:r>
            <a:r>
              <a:rPr lang="ru-RU" sz="2000" dirty="0" err="1" smtClean="0">
                <a:latin typeface="Comic Sans MS" pitchFamily="66" charset="0"/>
              </a:rPr>
              <a:t>флэшки</a:t>
            </a:r>
            <a:r>
              <a:rPr lang="ru-RU" sz="2000" dirty="0" smtClean="0">
                <a:latin typeface="Comic Sans MS" pitchFamily="66" charset="0"/>
              </a:rPr>
              <a:t>) в течение нескольких минут с последующим обсуждением и инсценировкой в группе. Это тренажер, позволяющий наращивать практический опыт в простой, интересной и увлекательной форме для ребенка. Понимание содержания “</a:t>
            </a:r>
            <a:r>
              <a:rPr lang="ru-RU" sz="2000" dirty="0" err="1" smtClean="0">
                <a:latin typeface="Comic Sans MS" pitchFamily="66" charset="0"/>
              </a:rPr>
              <a:t>флэшки</a:t>
            </a:r>
            <a:r>
              <a:rPr lang="ru-RU" sz="2000" dirty="0" smtClean="0">
                <a:latin typeface="Comic Sans MS" pitchFamily="66" charset="0"/>
              </a:rPr>
              <a:t>” позволяет ребенку расслабиться, легче и проще познавать окружающий мир.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580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Образовательный </a:t>
            </a:r>
            <a:r>
              <a:rPr lang="ru-RU" sz="2800" b="1" dirty="0" err="1" smtClean="0">
                <a:latin typeface="Comic Sans MS" pitchFamily="66" charset="0"/>
              </a:rPr>
              <a:t>флештренинг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zen_doc/167204/pub_5c9cbc36b831f600b36cf797_5c9cbef998d16400b47388a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7092">
            <a:off x="458496" y="726359"/>
            <a:ext cx="3876331" cy="2625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593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Мультипликационный видеоряд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126" name="Picture 6" descr="https://avatars.mds.yandex.net/get-zen_doc/1546191/pub_5d28a2a8a98a2a00ad2da366_5d28b4cdc31e4900ae8aa08f/scale_1200"/>
          <p:cNvPicPr>
            <a:picLocks noChangeAspect="1" noChangeArrowheads="1"/>
          </p:cNvPicPr>
          <p:nvPr/>
        </p:nvPicPr>
        <p:blipFill>
          <a:blip r:embed="rId4"/>
          <a:srcRect l="5440"/>
          <a:stretch>
            <a:fillRect/>
          </a:stretch>
        </p:blipFill>
        <p:spPr bwMode="auto">
          <a:xfrm>
            <a:off x="2500298" y="3000372"/>
            <a:ext cx="3029402" cy="2556132"/>
          </a:xfrm>
          <a:prstGeom prst="rect">
            <a:avLst/>
          </a:prstGeom>
          <a:noFill/>
        </p:spPr>
      </p:pic>
      <p:pic>
        <p:nvPicPr>
          <p:cNvPr id="5124" name="Picture 4" descr="http://img2.joyreactor.cc/pics/comment/Art-veider-artist-tiger-art-3405170.jpeg"/>
          <p:cNvPicPr>
            <a:picLocks noChangeAspect="1" noChangeArrowheads="1"/>
          </p:cNvPicPr>
          <p:nvPr/>
        </p:nvPicPr>
        <p:blipFill>
          <a:blip r:embed="rId5"/>
          <a:srcRect l="18111" r="14518" b="3978"/>
          <a:stretch>
            <a:fillRect/>
          </a:stretch>
        </p:blipFill>
        <p:spPr bwMode="auto">
          <a:xfrm rot="616291">
            <a:off x="5369719" y="1342404"/>
            <a:ext cx="3292641" cy="2833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Дети познают мир с помощью органов чувств</a:t>
            </a:r>
            <a:endParaRPr lang="ru-RU" sz="2000" dirty="0">
              <a:latin typeface="Comic Sans MS" pitchFamily="66" charset="0"/>
            </a:endParaRPr>
          </a:p>
        </p:txBody>
      </p:sp>
      <p:graphicFrame>
        <p:nvGraphicFramePr>
          <p:cNvPr id="4" name="Объект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4095526"/>
              </p:ext>
            </p:extLst>
          </p:nvPr>
        </p:nvGraphicFramePr>
        <p:xfrm>
          <a:off x="357158" y="1928802"/>
          <a:ext cx="521497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0933725"/>
              </p:ext>
            </p:extLst>
          </p:nvPr>
        </p:nvGraphicFramePr>
        <p:xfrm>
          <a:off x="4357686" y="1643050"/>
          <a:ext cx="5143504" cy="34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86380" y="642918"/>
            <a:ext cx="2847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Способы получения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информации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O\Desktop\1613683196_9-p-fon-dlya-prezentatsii-vospitatel-goda-9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1550"/>
            <a:ext cx="9144000" cy="686955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500042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Развитие интеллектуальной, эмоциональной сферы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развитие познавательных и психических процессов;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развитие личностной сферы;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развитие коммуникативных умений;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формирование способности понимать поведение и взаимоотношения героев, персонажей, сопереживать им;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обучение анализу своего поведения в собственных ситуаций.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O\Desktop\1613683238_17-p-fon-dlya-prezentatsii-vospitatel-goda-17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47047"/>
            <a:ext cx="9144000" cy="690504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5984" y="355490"/>
          <a:ext cx="6572296" cy="6379464"/>
        </p:xfrm>
        <a:graphic>
          <a:graphicData uri="http://schemas.openxmlformats.org/drawingml/2006/table">
            <a:tbl>
              <a:tblPr/>
              <a:tblGrid>
                <a:gridCol w="1943937"/>
                <a:gridCol w="4628359"/>
              </a:tblGrid>
              <a:tr h="223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Мультфильм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Любознательность 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Монсики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 Любознательность» 2019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«Сказка о старом Эхо» 1989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«Чертенок с пушистым хвостом» 1985 год;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Вредность 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«По дороге с облаками» 1984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«Клад» 1985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«Подарок для слона» 1984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«Мишка задира» 1953 год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Грусть 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Радость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«Ох и Ах» 1975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«Ох и Ах идут в поход» 1975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«Просто так» 1976 год;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Злость 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«Месть кота Леопольда » 1975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«Волшебное лекарство» 1982 год;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Вежливость 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Доброта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«Ценная бандероль» 1986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«Волшебный мешочек» 1975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«Вежливый пингвин» 2020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«Чуня» 1968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«Добро пожаловать» 1986 год;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Лень</a:t>
                      </a: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«Сказка про лень» 1976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«Лень» 1981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«Волшебный магазин» 1953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«Маша больше не лентяйка» 1978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«Гора Самоцветов. 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Шейдулла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лентяй» 2004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Нехочуха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» 1986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Федорино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горе» 1974 год;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«Старуха дверь закрой» 1982 года</a:t>
                      </a:r>
                    </a:p>
                  </a:txBody>
                  <a:tcPr marL="42570" marR="42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1062</Words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OoO</dc:creator>
  <cp:lastModifiedBy>Sad</cp:lastModifiedBy>
  <cp:revision>26</cp:revision>
  <dcterms:created xsi:type="dcterms:W3CDTF">2022-01-20T20:44:36Z</dcterms:created>
  <dcterms:modified xsi:type="dcterms:W3CDTF">2022-01-25T05:47:44Z</dcterms:modified>
</cp:coreProperties>
</file>