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FE95777-E875-4E81-91C5-E9E0ACBD055E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CAB9B67-B5E6-4430-968F-2D60307DD10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5484EA9-CA36-47D6-A571-04FA5FCDD4D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o-detstve.ru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o-detstve.ru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/>
          <p:nvPr/>
        </p:nvPicPr>
        <p:blipFill>
          <a:blip r:embed="rId2" cstate="print"/>
          <a:stretch/>
        </p:blipFill>
        <p:spPr>
          <a:xfrm>
            <a:off x="-3240" y="0"/>
            <a:ext cx="9146160" cy="6856920"/>
          </a:xfrm>
          <a:prstGeom prst="rect">
            <a:avLst/>
          </a:prstGeom>
          <a:ln>
            <a:noFill/>
          </a:ln>
        </p:spPr>
      </p:pic>
      <p:pic>
        <p:nvPicPr>
          <p:cNvPr id="45" name="Picture 4"/>
          <p:cNvPicPr/>
          <p:nvPr/>
        </p:nvPicPr>
        <p:blipFill>
          <a:blip r:embed="rId3" cstate="print"/>
          <a:stretch/>
        </p:blipFill>
        <p:spPr>
          <a:xfrm flipH="1">
            <a:off x="-359280" y="4197240"/>
            <a:ext cx="2807280" cy="28072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43640" y="1714320"/>
            <a:ext cx="662364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100000"/>
              </a:lnSpc>
              <a:spcBef>
                <a:spcPts val="1080"/>
              </a:spcBef>
            </a:pPr>
            <a:r>
              <a:rPr lang="ru-RU" sz="3600" b="1" strike="noStrike" spc="-1" dirty="0">
                <a:solidFill>
                  <a:srgbClr val="7030A0"/>
                </a:solidFill>
                <a:latin typeface="Monotype Corsiva"/>
                <a:ea typeface="DejaVu Sans"/>
              </a:rPr>
              <a:t>Презентация к проекту </a:t>
            </a:r>
            <a:endParaRPr lang="ru-RU" sz="3600" b="1" strike="noStrike" spc="-1" dirty="0" smtClean="0">
              <a:solidFill>
                <a:srgbClr val="7030A0"/>
              </a:solidFill>
              <a:latin typeface="Monotype Corsiva"/>
              <a:ea typeface="DejaVu Sans"/>
            </a:endParaRPr>
          </a:p>
          <a:p>
            <a:pPr marL="343080" indent="-342000" algn="ctr">
              <a:lnSpc>
                <a:spcPct val="100000"/>
              </a:lnSpc>
              <a:spcBef>
                <a:spcPts val="1080"/>
              </a:spcBef>
            </a:pPr>
            <a:r>
              <a:rPr lang="ru-RU" sz="5400" b="1" strike="noStrike" spc="-1" dirty="0" smtClean="0">
                <a:solidFill>
                  <a:srgbClr val="7030A0"/>
                </a:solidFill>
                <a:latin typeface="Monotype Corsiva"/>
                <a:ea typeface="DejaVu Sans"/>
              </a:rPr>
              <a:t>«</a:t>
            </a:r>
            <a:r>
              <a:rPr lang="ru-RU" sz="5400" b="1" strike="noStrike" spc="-1" dirty="0">
                <a:solidFill>
                  <a:srgbClr val="7030A0"/>
                </a:solidFill>
                <a:latin typeface="Monotype Corsiva"/>
                <a:ea typeface="DejaVu Sans"/>
              </a:rPr>
              <a:t>Будь здоров  </a:t>
            </a:r>
            <a:r>
              <a:rPr lang="ru-RU" sz="4800" b="1" strike="noStrike" spc="-1" dirty="0" smtClean="0">
                <a:solidFill>
                  <a:srgbClr val="7030A0"/>
                </a:solidFill>
                <a:latin typeface="Monotype Corsiva"/>
                <a:ea typeface="DejaVu Sans"/>
              </a:rPr>
              <a:t>»</a:t>
            </a:r>
          </a:p>
          <a:p>
            <a:pPr marL="343080" indent="-342000" algn="ctr">
              <a:lnSpc>
                <a:spcPct val="100000"/>
              </a:lnSpc>
              <a:spcBef>
                <a:spcPts val="1080"/>
              </a:spcBef>
            </a:pPr>
            <a:endParaRPr lang="ru-RU" sz="4800" b="0" strike="noStrike" spc="-1" dirty="0">
              <a:latin typeface="Arial"/>
            </a:endParaRPr>
          </a:p>
          <a:p>
            <a:pPr marL="343080" indent="-342000" algn="r">
              <a:lnSpc>
                <a:spcPct val="100000"/>
              </a:lnSpc>
              <a:spcBef>
                <a:spcPts val="479"/>
              </a:spcBef>
            </a:pPr>
            <a:r>
              <a:rPr lang="ru-RU" b="1" strike="noStrike" spc="-1" dirty="0" smtClean="0">
                <a:solidFill>
                  <a:srgbClr val="C00000"/>
                </a:solidFill>
                <a:latin typeface="Monotype Corsiva"/>
                <a:ea typeface="DejaVu Sans"/>
              </a:rPr>
              <a:t>выполнили воспитатели:</a:t>
            </a:r>
            <a:endParaRPr lang="ru-RU" b="0" strike="noStrike" spc="-1" dirty="0">
              <a:latin typeface="Arial"/>
            </a:endParaRPr>
          </a:p>
          <a:p>
            <a:pPr marL="343080" indent="-342000" algn="r">
              <a:lnSpc>
                <a:spcPct val="100000"/>
              </a:lnSpc>
              <a:spcBef>
                <a:spcPts val="479"/>
              </a:spcBef>
            </a:pPr>
            <a:r>
              <a:rPr lang="ru-RU" b="1" strike="noStrike" spc="-1" dirty="0" err="1" smtClean="0">
                <a:solidFill>
                  <a:srgbClr val="C00000"/>
                </a:solidFill>
                <a:latin typeface="Monotype Corsiva"/>
                <a:ea typeface="DejaVu Sans"/>
              </a:rPr>
              <a:t>Дзгоевой</a:t>
            </a:r>
            <a:r>
              <a:rPr lang="ru-RU" b="1" strike="noStrike" spc="-1" dirty="0" smtClean="0">
                <a:solidFill>
                  <a:srgbClr val="C00000"/>
                </a:solidFill>
                <a:latin typeface="Monotype Corsiva"/>
                <a:ea typeface="DejaVu Sans"/>
              </a:rPr>
              <a:t> М.К.</a:t>
            </a:r>
          </a:p>
          <a:p>
            <a:pPr marL="343080" indent="-342000" algn="r">
              <a:lnSpc>
                <a:spcPct val="100000"/>
              </a:lnSpc>
              <a:spcBef>
                <a:spcPts val="479"/>
              </a:spcBef>
            </a:pPr>
            <a:r>
              <a:rPr lang="ru-RU" b="1" strike="noStrike" spc="-1" dirty="0" err="1" smtClean="0">
                <a:solidFill>
                  <a:srgbClr val="C00000"/>
                </a:solidFill>
                <a:latin typeface="Monotype Corsiva"/>
                <a:ea typeface="DejaVu Sans"/>
              </a:rPr>
              <a:t>Сланова</a:t>
            </a:r>
            <a:r>
              <a:rPr lang="ru-RU" b="1" strike="noStrike" spc="-1" dirty="0" smtClean="0">
                <a:solidFill>
                  <a:srgbClr val="C00000"/>
                </a:solidFill>
                <a:latin typeface="Monotype Corsiva"/>
                <a:ea typeface="DejaVu Sans"/>
              </a:rPr>
              <a:t> Г.А.</a:t>
            </a:r>
          </a:p>
          <a:p>
            <a:pPr marL="343080" indent="-342000" algn="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>
                <a:solidFill>
                  <a:srgbClr val="C00000"/>
                </a:solidFill>
                <a:latin typeface="Monotype Corsiva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7" name="shou-gruppa_ulybka_-_prazdnik_detstva.mp3"/>
          <p:cNvPicPr/>
          <p:nvPr/>
        </p:nvPicPr>
        <p:blipFill>
          <a:blip r:embed="rId4" cstate="print"/>
          <a:stretch/>
        </p:blipFill>
        <p:spPr>
          <a:xfrm>
            <a:off x="1043640" y="3958920"/>
            <a:ext cx="608400" cy="60840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-216000" y="6150240"/>
            <a:ext cx="45709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razdnik_detstva_minus.mp3"/>
          <p:cNvPicPr/>
          <p:nvPr/>
        </p:nvPicPr>
        <p:blipFill>
          <a:blip r:embed="rId4" cstate="print"/>
          <a:stretch/>
        </p:blipFill>
        <p:spPr>
          <a:xfrm>
            <a:off x="4267080" y="3124080"/>
            <a:ext cx="608400" cy="608400"/>
          </a:xfrm>
          <a:prstGeom prst="rect">
            <a:avLst/>
          </a:prstGeom>
          <a:ln>
            <a:noFill/>
          </a:ln>
        </p:spPr>
      </p:pic>
      <p:pic>
        <p:nvPicPr>
          <p:cNvPr id="1026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43525" y="514351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1000" p14:dur="1200">
        <p:dissolve/>
      </p:transition>
    </mc:Choice>
    <mc:Fallback>
      <p:transition spd="slow" advTm="1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mediacall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9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 cstate="print"/>
          <a:stretch/>
        </p:blipFill>
        <p:spPr>
          <a:xfrm>
            <a:off x="0" y="-648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79280" y="1628640"/>
            <a:ext cx="7631640" cy="41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 marL="685800" indent="-684720">
              <a:lnSpc>
                <a:spcPct val="100000"/>
              </a:lnSpc>
              <a:spcBef>
                <a:spcPts val="901"/>
              </a:spcBef>
              <a:buClr>
                <a:srgbClr val="632523"/>
              </a:buClr>
              <a:buFont typeface="Arial"/>
              <a:buChar char="-"/>
            </a:pPr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повышение интереса детей к физическим упражнениям и спорту;</a:t>
            </a:r>
            <a:endParaRPr lang="ru-RU" sz="4500" b="0" strike="noStrike" spc="-1">
              <a:latin typeface="Arial"/>
            </a:endParaRPr>
          </a:p>
          <a:p>
            <a:pPr marL="685800" indent="-684720">
              <a:lnSpc>
                <a:spcPct val="100000"/>
              </a:lnSpc>
              <a:spcBef>
                <a:spcPts val="901"/>
              </a:spcBef>
              <a:buClr>
                <a:srgbClr val="632523"/>
              </a:buClr>
              <a:buFont typeface="Arial"/>
              <a:buChar char="-"/>
            </a:pPr>
            <a:r>
              <a:t/>
            </a:r>
            <a:br/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повышение интереса  родителей к здоровому образу жизни </a:t>
            </a:r>
            <a:endParaRPr lang="ru-RU" sz="4500" b="0" strike="noStrike" spc="-1">
              <a:latin typeface="Arial"/>
            </a:endParaRPr>
          </a:p>
          <a:p>
            <a:pPr marL="685800" indent="-684720">
              <a:lnSpc>
                <a:spcPct val="100000"/>
              </a:lnSpc>
              <a:spcBef>
                <a:spcPts val="901"/>
              </a:spcBef>
              <a:buClr>
                <a:srgbClr val="632523"/>
              </a:buClr>
              <a:buFont typeface="Arial"/>
              <a:buChar char="-"/>
            </a:pPr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повышение профессионального  мастерства педагогов </a:t>
            </a:r>
            <a:endParaRPr lang="ru-RU" sz="4500" b="0" strike="noStrike" spc="-1">
              <a:latin typeface="Arial"/>
            </a:endParaRPr>
          </a:p>
          <a:p>
            <a:pPr marL="685800" indent="-684720">
              <a:lnSpc>
                <a:spcPct val="100000"/>
              </a:lnSpc>
              <a:spcBef>
                <a:spcPts val="901"/>
              </a:spcBef>
              <a:buClr>
                <a:srgbClr val="632523"/>
              </a:buClr>
              <a:buFont typeface="Arial"/>
              <a:buChar char="-"/>
            </a:pPr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дошкольного учреждения  в здоровьесбережении</a:t>
            </a:r>
            <a:endParaRPr lang="ru-RU" sz="4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создание единого воспитательно–образовательного пространства на основе доверительных партнерских отношений сотрудников ДОУ с родителями</a:t>
            </a:r>
            <a:r>
              <a:t/>
            </a:r>
            <a:br/>
            <a:endParaRPr lang="ru-RU" sz="4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45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создание картотеки “Подвижные игры для детей дошкольников”</a:t>
            </a:r>
            <a:endParaRPr lang="ru-RU" sz="4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ru-RU" sz="45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79640" y="33264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8E0000"/>
                </a:solidFill>
                <a:latin typeface="Monotype Corsiva"/>
                <a:ea typeface="DejaVu Sans"/>
              </a:rPr>
              <a:t>Ожидаемый результат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13" name="Picture 6"/>
          <p:cNvPicPr/>
          <p:nvPr/>
        </p:nvPicPr>
        <p:blipFill>
          <a:blip r:embed="rId3" cstate="print"/>
          <a:stretch/>
        </p:blipFill>
        <p:spPr>
          <a:xfrm>
            <a:off x="6734160" y="3213000"/>
            <a:ext cx="2391120" cy="287244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0" y="6136920"/>
            <a:ext cx="4570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«Проектная деятельность в образовательном учреждении»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242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929322" y="4143380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67640" y="332640"/>
            <a:ext cx="82800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cap="all" spc="-1">
                <a:solidFill>
                  <a:srgbClr val="8E0000"/>
                </a:solidFill>
                <a:latin typeface="Monotype Corsiva"/>
                <a:ea typeface="DejaVu Sans"/>
              </a:rPr>
              <a:t>В гостях у айболита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59"/>
              </a:spcBef>
            </a:pP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19" name="Рисунок 9"/>
          <p:cNvPicPr/>
          <p:nvPr/>
        </p:nvPicPr>
        <p:blipFill>
          <a:blip r:embed="rId4" cstate="print"/>
          <a:stretch/>
        </p:blipFill>
        <p:spPr>
          <a:xfrm>
            <a:off x="4929120" y="1000080"/>
            <a:ext cx="3999600" cy="299916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0"/>
          <p:cNvPicPr/>
          <p:nvPr/>
        </p:nvPicPr>
        <p:blipFill>
          <a:blip r:embed="rId5" cstate="print"/>
          <a:stretch/>
        </p:blipFill>
        <p:spPr>
          <a:xfrm>
            <a:off x="214200" y="2428920"/>
            <a:ext cx="4213800" cy="3160080"/>
          </a:xfrm>
          <a:prstGeom prst="rect">
            <a:avLst/>
          </a:prstGeom>
          <a:ln>
            <a:noFill/>
          </a:ln>
        </p:spPr>
      </p:pic>
      <p:pic>
        <p:nvPicPr>
          <p:cNvPr id="11266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8" y="3929066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3000" p14:dur="12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 cstate="print"/>
          <a:stretch/>
        </p:blipFill>
        <p:spPr>
          <a:xfrm>
            <a:off x="-4320" y="-3348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286248" y="285728"/>
            <a:ext cx="45709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DejaVu Sans"/>
              </a:rPr>
              <a:t>«Праздники и развлечения»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23" name="Рисунок 9"/>
          <p:cNvPicPr/>
          <p:nvPr/>
        </p:nvPicPr>
        <p:blipFill>
          <a:blip r:embed="rId3" cstate="print"/>
          <a:stretch/>
        </p:blipFill>
        <p:spPr>
          <a:xfrm>
            <a:off x="484920" y="288000"/>
            <a:ext cx="3618360" cy="271368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1"/>
          <p:cNvPicPr/>
          <p:nvPr/>
        </p:nvPicPr>
        <p:blipFill>
          <a:blip r:embed="rId4" cstate="print"/>
          <a:stretch/>
        </p:blipFill>
        <p:spPr>
          <a:xfrm>
            <a:off x="4638600" y="2880000"/>
            <a:ext cx="3856680" cy="2892240"/>
          </a:xfrm>
          <a:prstGeom prst="rect">
            <a:avLst/>
          </a:prstGeom>
          <a:ln>
            <a:noFill/>
          </a:ln>
        </p:spPr>
      </p:pic>
      <p:pic>
        <p:nvPicPr>
          <p:cNvPr id="12290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285784" y="4572008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179640" y="26064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CCFF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ОРГАНИЗАЦИЯ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55640" y="3573360"/>
            <a:ext cx="7560360" cy="71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6000" lnSpcReduction="20000"/>
          </a:bodyPr>
          <a:lstStyle/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РАБОТЫ </a:t>
            </a:r>
            <a:endParaRPr lang="ru-RU" sz="32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С ДЕТЬМИ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28" name="Picture 4"/>
          <p:cNvPicPr/>
          <p:nvPr/>
        </p:nvPicPr>
        <p:blipFill>
          <a:blip r:embed="rId3" cstate="print"/>
          <a:stretch/>
        </p:blipFill>
        <p:spPr>
          <a:xfrm>
            <a:off x="3571920" y="4500720"/>
            <a:ext cx="1916640" cy="204048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5"/>
          <p:cNvPicPr/>
          <p:nvPr/>
        </p:nvPicPr>
        <p:blipFill>
          <a:blip r:embed="rId4" cstate="print"/>
          <a:stretch/>
        </p:blipFill>
        <p:spPr>
          <a:xfrm>
            <a:off x="5214960" y="1357200"/>
            <a:ext cx="3427920" cy="257076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5" cstate="print"/>
          <a:stretch/>
        </p:blipFill>
        <p:spPr>
          <a:xfrm>
            <a:off x="239760" y="1440000"/>
            <a:ext cx="3647520" cy="2735280"/>
          </a:xfrm>
          <a:prstGeom prst="rect">
            <a:avLst/>
          </a:prstGeom>
          <a:ln>
            <a:noFill/>
          </a:ln>
        </p:spPr>
      </p:pic>
      <p:pic>
        <p:nvPicPr>
          <p:cNvPr id="13314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8" y="478632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2000" p14:dur="12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179640" y="26064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CCFF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ОРГАНИЗАЦИЯ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55640" y="4680000"/>
            <a:ext cx="756036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РАБОТЫ </a:t>
            </a:r>
            <a:endParaRPr lang="ru-RU" sz="32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С ДЕТЬМИ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3" cstate="print"/>
          <a:stretch/>
        </p:blipFill>
        <p:spPr>
          <a:xfrm>
            <a:off x="287640" y="1296000"/>
            <a:ext cx="4319640" cy="323928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4" cstate="print"/>
          <a:stretch/>
        </p:blipFill>
        <p:spPr>
          <a:xfrm>
            <a:off x="4919760" y="1296000"/>
            <a:ext cx="3935520" cy="3167280"/>
          </a:xfrm>
          <a:prstGeom prst="rect">
            <a:avLst/>
          </a:prstGeom>
          <a:ln>
            <a:noFill/>
          </a:ln>
        </p:spPr>
      </p:pic>
      <p:pic>
        <p:nvPicPr>
          <p:cNvPr id="14338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86446" y="5000625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2000" p14:dur="12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683640" y="2781000"/>
            <a:ext cx="82080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/>
          </a:bodyPr>
          <a:lstStyle/>
          <a:p>
            <a:pPr marL="343080" indent="-342000" algn="ctr">
              <a:lnSpc>
                <a:spcPct val="80000"/>
              </a:lnSpc>
              <a:spcBef>
                <a:spcPts val="641"/>
              </a:spcBef>
            </a:pPr>
            <a:r>
              <a:rPr lang="ru-RU" sz="3200" b="1" strike="noStrike" spc="43">
                <a:solidFill>
                  <a:srgbClr val="E0322D"/>
                </a:solidFill>
                <a:latin typeface="Courier New"/>
                <a:ea typeface="DejaVu Sans"/>
              </a:rPr>
              <a:t>Спортивные праздники и развлечения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289080" y="6137280"/>
            <a:ext cx="8063280" cy="71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Рисунок 10"/>
          <p:cNvPicPr/>
          <p:nvPr/>
        </p:nvPicPr>
        <p:blipFill>
          <a:blip r:embed="rId3" cstate="print"/>
          <a:stretch/>
        </p:blipFill>
        <p:spPr>
          <a:xfrm>
            <a:off x="285840" y="214200"/>
            <a:ext cx="3523320" cy="264204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1"/>
          <p:cNvPicPr/>
          <p:nvPr/>
        </p:nvPicPr>
        <p:blipFill>
          <a:blip r:embed="rId4" cstate="print"/>
          <a:stretch/>
        </p:blipFill>
        <p:spPr>
          <a:xfrm>
            <a:off x="214200" y="3143160"/>
            <a:ext cx="4213800" cy="316008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14"/>
          <p:cNvPicPr/>
          <p:nvPr/>
        </p:nvPicPr>
        <p:blipFill>
          <a:blip r:embed="rId5" cstate="print"/>
          <a:stretch/>
        </p:blipFill>
        <p:spPr>
          <a:xfrm>
            <a:off x="5357880" y="285840"/>
            <a:ext cx="3213720" cy="240984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15"/>
          <p:cNvPicPr/>
          <p:nvPr/>
        </p:nvPicPr>
        <p:blipFill>
          <a:blip r:embed="rId6" cstate="print"/>
          <a:stretch/>
        </p:blipFill>
        <p:spPr>
          <a:xfrm>
            <a:off x="4834080" y="3357720"/>
            <a:ext cx="3999600" cy="2999160"/>
          </a:xfrm>
          <a:prstGeom prst="rect">
            <a:avLst/>
          </a:prstGeom>
          <a:ln>
            <a:noFill/>
          </a:ln>
        </p:spPr>
      </p:pic>
      <p:pic>
        <p:nvPicPr>
          <p:cNvPr id="15362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572132" y="5286388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2000" p14:dur="12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3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79280" y="189000"/>
            <a:ext cx="8712720" cy="9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эмоционально-психологические разгрузки </a:t>
            </a: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 algn="ctr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70C0"/>
                </a:solidFill>
                <a:latin typeface="Courier New"/>
                <a:ea typeface="DejaVu Sans"/>
              </a:rPr>
              <a:t>                Просмотр «Мойдодыр»</a:t>
            </a: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  <a:p>
            <a:pPr marL="609480" indent="-608400">
              <a:lnSpc>
                <a:spcPct val="8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4" cstate="print"/>
          <a:stretch/>
        </p:blipFill>
        <p:spPr>
          <a:xfrm rot="564600" flipH="1">
            <a:off x="6467760" y="1821960"/>
            <a:ext cx="1689480" cy="252000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9"/>
          <p:cNvPicPr/>
          <p:nvPr/>
        </p:nvPicPr>
        <p:blipFill>
          <a:blip r:embed="rId5" cstate="print"/>
          <a:stretch/>
        </p:blipFill>
        <p:spPr>
          <a:xfrm>
            <a:off x="1008000" y="1728000"/>
            <a:ext cx="4463280" cy="3346920"/>
          </a:xfrm>
          <a:prstGeom prst="rect">
            <a:avLst/>
          </a:prstGeom>
          <a:ln>
            <a:noFill/>
          </a:ln>
        </p:spPr>
      </p:pic>
      <p:pic>
        <p:nvPicPr>
          <p:cNvPr id="16386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929322" y="514351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2000" p14:dur="12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/>
          <p:cNvPicPr/>
          <p:nvPr/>
        </p:nvPicPr>
        <p:blipFill>
          <a:blip r:embed="rId2" cstate="print"/>
          <a:stretch/>
        </p:blipFill>
        <p:spPr>
          <a:xfrm>
            <a:off x="0" y="-648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380880" y="0"/>
            <a:ext cx="5968080" cy="1141920"/>
          </a:xfrm>
          <a:custGeom>
            <a:avLst/>
            <a:gdLst/>
            <a:ahLst/>
            <a:cxnLst/>
            <a:rect l="0" t="0" r="r" b="b"/>
            <a:pathLst>
              <a:path w="16580" h="3174">
                <a:moveTo>
                  <a:pt x="0" y="0"/>
                </a:moveTo>
                <a:lnTo>
                  <a:pt x="16579" y="0"/>
                </a:lnTo>
                <a:moveTo>
                  <a:pt x="0" y="3173"/>
                </a:moveTo>
                <a:lnTo>
                  <a:pt x="16579" y="3173"/>
                </a:lnTo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Ctr="1">
            <a:prstTxWarp prst="textPlain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FF00"/>
                </a:solidFill>
                <a:latin typeface="Impact"/>
                <a:ea typeface="DejaVu Sans"/>
              </a:rPr>
              <a:t> игры на прогулке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216360" y="1080000"/>
            <a:ext cx="4318920" cy="323892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149"/>
          <p:cNvPicPr/>
          <p:nvPr/>
        </p:nvPicPr>
        <p:blipFill>
          <a:blip r:embed="rId4" cstate="print"/>
          <a:stretch/>
        </p:blipFill>
        <p:spPr>
          <a:xfrm>
            <a:off x="4176000" y="2903760"/>
            <a:ext cx="4799160" cy="3598920"/>
          </a:xfrm>
          <a:prstGeom prst="rect">
            <a:avLst/>
          </a:prstGeom>
          <a:ln>
            <a:noFill/>
          </a:ln>
        </p:spPr>
      </p:pic>
      <p:pic>
        <p:nvPicPr>
          <p:cNvPr id="17410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5000625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58920" y="33336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7030A0"/>
                </a:solidFill>
                <a:latin typeface="Monotype Corsiva"/>
                <a:ea typeface="DejaVu Sans"/>
              </a:rPr>
              <a:t>Цель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50920" y="1413000"/>
            <a:ext cx="866196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приобщение детей к здоровому образу через организованную модель здоровьесбережения в ДОУ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12960" y="6286680"/>
            <a:ext cx="67010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         «Витамины я люблю,быть здоровым я хочу!»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2" name="Рисунок 8"/>
          <p:cNvPicPr/>
          <p:nvPr/>
        </p:nvPicPr>
        <p:blipFill>
          <a:blip r:embed="rId3" cstate="print"/>
          <a:stretch/>
        </p:blipFill>
        <p:spPr>
          <a:xfrm>
            <a:off x="214200" y="2928960"/>
            <a:ext cx="3904200" cy="292788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9"/>
          <p:cNvPicPr/>
          <p:nvPr/>
        </p:nvPicPr>
        <p:blipFill>
          <a:blip r:embed="rId4" cstate="print"/>
          <a:stretch/>
        </p:blipFill>
        <p:spPr>
          <a:xfrm>
            <a:off x="4572000" y="2928934"/>
            <a:ext cx="4071966" cy="2963388"/>
          </a:xfrm>
          <a:prstGeom prst="rect">
            <a:avLst/>
          </a:prstGeom>
          <a:ln>
            <a:noFill/>
          </a:ln>
        </p:spPr>
      </p:pic>
      <p:pic>
        <p:nvPicPr>
          <p:cNvPr id="2050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15008" y="550070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285840" y="1484280"/>
            <a:ext cx="8712720" cy="34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2800" b="1" i="1" strike="noStrike" spc="-1">
                <a:solidFill>
                  <a:srgbClr val="C00000"/>
                </a:solidFill>
                <a:latin typeface="Courier New"/>
                <a:ea typeface="DejaVu Sans"/>
              </a:rPr>
              <a:t>«Здоровье – правильная, нормальная деятельность организма, его полное физическое и психическое благополучие». (Толковый словарь русского языка.)</a:t>
            </a:r>
            <a:endParaRPr lang="ru-RU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2800" b="1" i="1" strike="noStrike" spc="-1">
                <a:solidFill>
                  <a:srgbClr val="C00000"/>
                </a:solidFill>
                <a:latin typeface="Courier New"/>
                <a:ea typeface="DejaVu Sans"/>
              </a:rPr>
              <a:t>«Здоровье – это состояние полного физического, психического, социального благополучия» (Всемирная организация здравоохранения)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179640" y="33264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1">
              <a:lumMod val="85000"/>
            </a:schemeClr>
          </a:solidFill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Monotype Corsiva"/>
                <a:ea typeface="DejaVu Sans"/>
              </a:rPr>
              <a:t>ЧТО  ТАКОЕ  ЗДОРОВЬЕ?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67" name="Picture 6"/>
          <p:cNvPicPr/>
          <p:nvPr/>
        </p:nvPicPr>
        <p:blipFill>
          <a:blip r:embed="rId3" cstate="print"/>
          <a:stretch/>
        </p:blipFill>
        <p:spPr>
          <a:xfrm flipH="1">
            <a:off x="5790600" y="3933720"/>
            <a:ext cx="3353400" cy="274068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2919600" y="0"/>
            <a:ext cx="300420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r>
              <a:rPr lang="ru-RU" sz="2000" b="0" u="sng" strike="noStrike" spc="-1">
                <a:solidFill>
                  <a:srgbClr val="0000FF"/>
                </a:solidFill>
                <a:uFillTx/>
                <a:latin typeface="Tahoma"/>
                <a:ea typeface="DejaVu Sans"/>
                <a:hlinkClick r:id="rId4"/>
              </a:rPr>
              <a:t>http://www.o-detstve.ru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24480" y="6136920"/>
            <a:ext cx="4570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3074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2844" y="5214950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324000" y="1125360"/>
            <a:ext cx="7415640" cy="1945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Расширить и закрепить знания детей о здоровом образе жизни.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- Совершенствовать физические способности в совместной двигательной деятельности детей.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- Повысить профессиональное  мастерство педагогов дошкольного учреждения  по теме здоровый образ жизни.</a:t>
            </a:r>
            <a:endParaRPr lang="ru-RU" sz="20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632523"/>
              </a:buClr>
              <a:buFont typeface="StarSymbol"/>
              <a:buChar char="-"/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Создать единое воспитательно– образова-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тельное пространство на основе доверитель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ных партнерских отношений сотрудников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632523"/>
                </a:solidFill>
                <a:latin typeface="Tahoma"/>
                <a:ea typeface="DejaVu Sans"/>
              </a:rPr>
              <a:t>ДОУ с родителями.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0" y="0"/>
            <a:ext cx="2914560" cy="1917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 spc="43">
                <a:solidFill>
                  <a:srgbClr val="7030A0"/>
                </a:solidFill>
                <a:latin typeface="Monotype Corsiva"/>
                <a:ea typeface="DejaVu Sans"/>
              </a:rPr>
              <a:t>Задачи: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73" name="Рисунок 8"/>
          <p:cNvPicPr/>
          <p:nvPr/>
        </p:nvPicPr>
        <p:blipFill>
          <a:blip r:embed="rId3" cstate="print"/>
          <a:stretch/>
        </p:blipFill>
        <p:spPr>
          <a:xfrm rot="6299400">
            <a:off x="5654520" y="3513960"/>
            <a:ext cx="3570840" cy="2570760"/>
          </a:xfrm>
          <a:prstGeom prst="rect">
            <a:avLst/>
          </a:prstGeom>
          <a:ln>
            <a:noFill/>
          </a:ln>
        </p:spPr>
      </p:pic>
      <p:pic>
        <p:nvPicPr>
          <p:cNvPr id="4098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2844" y="4500570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5000" p14:dur="12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684360" y="836640"/>
            <a:ext cx="7718760" cy="184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t/>
            </a:r>
            <a:br/>
            <a:r>
              <a:t/>
            </a:r>
            <a:br/>
            <a:endParaRPr lang="ru-RU" sz="400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324000" y="1268280"/>
            <a:ext cx="7771320" cy="20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80000"/>
              </a:lnSpc>
              <a:spcBef>
                <a:spcPts val="479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C00000"/>
                </a:solidFill>
                <a:latin typeface="Monotype Corsiva"/>
                <a:ea typeface="DejaVu Sans"/>
              </a:rPr>
              <a:t>ЗДОРОВЬЕФОРМИРУЮЩИЕ -  </a:t>
            </a:r>
            <a:r>
              <a:rPr lang="ru-RU" sz="2400" b="1" strike="noStrike" spc="-1">
                <a:solidFill>
                  <a:srgbClr val="C00000"/>
                </a:solidFill>
                <a:latin typeface="Courier New"/>
                <a:ea typeface="DejaVu Sans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на всех этапах его обучения и развития (В.Д.Сонькин)  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80000"/>
              </a:lnSpc>
              <a:spcBef>
                <a:spcPts val="479"/>
              </a:spcBef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79512" y="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 dirty="0">
                <a:solidFill>
                  <a:srgbClr val="000000"/>
                </a:solidFill>
                <a:latin typeface="Monotype Corsiva"/>
                <a:ea typeface="DejaVu Sans"/>
              </a:rPr>
              <a:t>ТЕХНОЛОГИИ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1187280" y="3500280"/>
            <a:ext cx="7771320" cy="31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80000"/>
              </a:lnSpc>
              <a:spcBef>
                <a:spcPts val="479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ru-RU" sz="2400" b="1" strike="noStrike" spc="-1" dirty="0">
                <a:solidFill>
                  <a:srgbClr val="C00000"/>
                </a:solidFill>
                <a:latin typeface="Monotype Corsiva"/>
                <a:ea typeface="DejaVu Sans"/>
              </a:rPr>
              <a:t>ЗДОРОВЬЕФОРМИРУЮЩИЕ ОБРАЗОВАТЕЛЬНЫЕ - </a:t>
            </a:r>
            <a:r>
              <a:rPr lang="ru-RU" sz="2400" b="1" strike="noStrike" spc="-1" dirty="0">
                <a:solidFill>
                  <a:srgbClr val="C00000"/>
                </a:solidFill>
                <a:latin typeface="Courier New"/>
                <a:ea typeface="DejaVu Sans"/>
              </a:rPr>
              <a:t>это все те психолого-педагогические технологии, программы, методы, которые направлены на воспитание у дошкольников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 (Н.К.Смирнов)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0" name="CustomShape 6"/>
          <p:cNvSpPr/>
          <p:nvPr/>
        </p:nvSpPr>
        <p:spPr>
          <a:xfrm>
            <a:off x="4068000" y="6141600"/>
            <a:ext cx="4570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5122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929322" y="5357826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5000" p14:dur="12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2" cstate="print"/>
          <a:stretch/>
        </p:blipFill>
        <p:spPr>
          <a:xfrm>
            <a:off x="-7128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-71280" y="188640"/>
            <a:ext cx="7215840" cy="155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43">
                <a:solidFill>
                  <a:srgbClr val="E0322D"/>
                </a:solidFill>
                <a:latin typeface="Monotype Corsiva"/>
                <a:ea typeface="DejaVu Sans"/>
              </a:rPr>
              <a:t>Главные факторы здоровья: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146560" y="4437000"/>
            <a:ext cx="399636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B050"/>
                </a:solidFill>
                <a:latin typeface="Courier New"/>
                <a:ea typeface="DejaVu Sans"/>
              </a:rPr>
              <a:t>режим дня;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7030A0"/>
                </a:solidFill>
                <a:latin typeface="Courier New"/>
                <a:ea typeface="DejaVu Sans"/>
              </a:rPr>
              <a:t>закаливание.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84" name="Picture 10"/>
          <p:cNvPicPr/>
          <p:nvPr/>
        </p:nvPicPr>
        <p:blipFill>
          <a:blip r:embed="rId3" cstate="print"/>
          <a:stretch/>
        </p:blipFill>
        <p:spPr>
          <a:xfrm>
            <a:off x="324000" y="907920"/>
            <a:ext cx="864000" cy="821160"/>
          </a:xfrm>
          <a:prstGeom prst="rect">
            <a:avLst/>
          </a:prstGeom>
          <a:ln>
            <a:noFill/>
          </a:ln>
        </p:spPr>
      </p:pic>
      <p:pic>
        <p:nvPicPr>
          <p:cNvPr id="85" name="Picture 10"/>
          <p:cNvPicPr/>
          <p:nvPr/>
        </p:nvPicPr>
        <p:blipFill>
          <a:blip r:embed="rId3" cstate="print"/>
          <a:stretch/>
        </p:blipFill>
        <p:spPr>
          <a:xfrm>
            <a:off x="357120" y="1969920"/>
            <a:ext cx="864000" cy="821160"/>
          </a:xfrm>
          <a:prstGeom prst="rect">
            <a:avLst/>
          </a:prstGeom>
          <a:ln>
            <a:noFill/>
          </a:ln>
        </p:spPr>
      </p:pic>
      <p:pic>
        <p:nvPicPr>
          <p:cNvPr id="86" name="Picture 10"/>
          <p:cNvPicPr/>
          <p:nvPr/>
        </p:nvPicPr>
        <p:blipFill>
          <a:blip r:embed="rId3" cstate="print"/>
          <a:stretch/>
        </p:blipFill>
        <p:spPr>
          <a:xfrm>
            <a:off x="4356000" y="4437000"/>
            <a:ext cx="864000" cy="821160"/>
          </a:xfrm>
          <a:prstGeom prst="rect">
            <a:avLst/>
          </a:prstGeom>
          <a:ln>
            <a:noFill/>
          </a:ln>
        </p:spPr>
      </p:pic>
      <p:pic>
        <p:nvPicPr>
          <p:cNvPr id="87" name="Picture 10"/>
          <p:cNvPicPr/>
          <p:nvPr/>
        </p:nvPicPr>
        <p:blipFill>
          <a:blip r:embed="rId3" cstate="print"/>
          <a:stretch/>
        </p:blipFill>
        <p:spPr>
          <a:xfrm>
            <a:off x="4356000" y="5553000"/>
            <a:ext cx="864000" cy="8211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1116000" y="907920"/>
            <a:ext cx="5642640" cy="313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B0F0"/>
                </a:solidFill>
                <a:latin typeface="Courier New"/>
                <a:ea typeface="DejaVu Sans"/>
              </a:rPr>
              <a:t>движение;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Courier New"/>
                <a:ea typeface="DejaVu Sans"/>
              </a:rPr>
              <a:t>питание;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4003920" y="720"/>
            <a:ext cx="25956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0" y="6150240"/>
            <a:ext cx="4570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91" name="Рисунок 14"/>
          <p:cNvPicPr/>
          <p:nvPr/>
        </p:nvPicPr>
        <p:blipFill>
          <a:blip r:embed="rId4" cstate="print"/>
          <a:stretch/>
        </p:blipFill>
        <p:spPr>
          <a:xfrm>
            <a:off x="285840" y="2928960"/>
            <a:ext cx="4070880" cy="305280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15"/>
          <p:cNvPicPr/>
          <p:nvPr/>
        </p:nvPicPr>
        <p:blipFill>
          <a:blip r:embed="rId5" cstate="print"/>
          <a:stretch/>
        </p:blipFill>
        <p:spPr>
          <a:xfrm>
            <a:off x="4929120" y="928800"/>
            <a:ext cx="3999240" cy="2999160"/>
          </a:xfrm>
          <a:prstGeom prst="rect">
            <a:avLst/>
          </a:prstGeom>
          <a:ln>
            <a:noFill/>
          </a:ln>
        </p:spPr>
      </p:pic>
      <p:pic>
        <p:nvPicPr>
          <p:cNvPr id="6146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786446" y="442913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 cstate="print"/>
          <a:stretch/>
        </p:blipFill>
        <p:spPr>
          <a:xfrm>
            <a:off x="0" y="-648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58920" y="0"/>
            <a:ext cx="8784000" cy="12092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FFCC"/>
          </a:solidFill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cap="all" spc="-1">
                <a:solidFill>
                  <a:srgbClr val="BC0000"/>
                </a:solidFill>
                <a:latin typeface="Monotype Corsiva"/>
                <a:ea typeface="DejaVu Sans"/>
              </a:rPr>
              <a:t>ЗДОРОВЬЕСБЕРЕГАЮЩИЕ 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all" spc="-1">
                <a:solidFill>
                  <a:srgbClr val="BC0000"/>
                </a:solidFill>
                <a:latin typeface="Monotype Corsiva"/>
                <a:ea typeface="DejaVu Sans"/>
              </a:rPr>
              <a:t>ТЕХНОЛОГИИ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all" spc="-1">
                <a:solidFill>
                  <a:srgbClr val="BC0000"/>
                </a:solidFill>
                <a:latin typeface="Monotype Corsiva"/>
                <a:ea typeface="DejaVu Sans"/>
              </a:rPr>
              <a:t>ИСПОЛЬЗУЕМЫЕ В ДОУ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95" name="Рисунок 9"/>
          <p:cNvPicPr/>
          <p:nvPr/>
        </p:nvPicPr>
        <p:blipFill>
          <a:blip r:embed="rId3" cstate="print"/>
          <a:stretch/>
        </p:blipFill>
        <p:spPr>
          <a:xfrm>
            <a:off x="214200" y="1143000"/>
            <a:ext cx="3856680" cy="26776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10"/>
          <p:cNvPicPr/>
          <p:nvPr/>
        </p:nvPicPr>
        <p:blipFill>
          <a:blip r:embed="rId4" cstate="print"/>
          <a:stretch/>
        </p:blipFill>
        <p:spPr>
          <a:xfrm>
            <a:off x="2357280" y="4071960"/>
            <a:ext cx="3785040" cy="262440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11"/>
          <p:cNvPicPr/>
          <p:nvPr/>
        </p:nvPicPr>
        <p:blipFill>
          <a:blip r:embed="rId5" cstate="print"/>
          <a:stretch/>
        </p:blipFill>
        <p:spPr>
          <a:xfrm>
            <a:off x="4572000" y="1285920"/>
            <a:ext cx="3999600" cy="2642040"/>
          </a:xfrm>
          <a:prstGeom prst="rect">
            <a:avLst/>
          </a:prstGeom>
          <a:ln>
            <a:noFill/>
          </a:ln>
        </p:spPr>
      </p:pic>
      <p:pic>
        <p:nvPicPr>
          <p:cNvPr id="7170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929322" y="4214818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3000" p14:dur="12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 cstate="print"/>
          <a:stretch/>
        </p:blipFill>
        <p:spPr>
          <a:xfrm>
            <a:off x="0" y="-648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429080" y="333360"/>
            <a:ext cx="4713840" cy="7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10000"/>
          </a:bodyPr>
          <a:lstStyle/>
          <a:p>
            <a:pPr marL="343080" indent="-342000" algn="ctr">
              <a:lnSpc>
                <a:spcPct val="8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2060"/>
                </a:solidFill>
                <a:latin typeface="Courier New"/>
                <a:ea typeface="DejaVu Sans"/>
              </a:rPr>
              <a:t>Закаливающие процедуры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214200" y="4143240"/>
            <a:ext cx="3499560" cy="24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ctr">
              <a:lnSpc>
                <a:spcPct val="8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2060"/>
                </a:solidFill>
                <a:latin typeface="Courier New"/>
                <a:ea typeface="DejaVu Sans"/>
              </a:rPr>
              <a:t>Дорожки</a:t>
            </a:r>
            <a:endParaRPr lang="ru-RU" sz="3200" b="0" strike="noStrike" spc="-1"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2060"/>
                </a:solidFill>
                <a:latin typeface="Courier New"/>
                <a:ea typeface="DejaVu Sans"/>
              </a:rPr>
              <a:t> здоровья изготовленны родителями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1" name="Picture 6"/>
          <p:cNvPicPr/>
          <p:nvPr/>
        </p:nvPicPr>
        <p:blipFill>
          <a:blip r:embed="rId3" cstate="print"/>
          <a:stretch/>
        </p:blipFill>
        <p:spPr>
          <a:xfrm rot="1990800" flipH="1">
            <a:off x="6637320" y="955440"/>
            <a:ext cx="2196000" cy="178812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1"/>
          <p:cNvPicPr/>
          <p:nvPr/>
        </p:nvPicPr>
        <p:blipFill>
          <a:blip r:embed="rId4" cstate="print"/>
          <a:stretch/>
        </p:blipFill>
        <p:spPr>
          <a:xfrm>
            <a:off x="357120" y="142920"/>
            <a:ext cx="4070880" cy="273132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2"/>
          <p:cNvPicPr/>
          <p:nvPr/>
        </p:nvPicPr>
        <p:blipFill>
          <a:blip r:embed="rId5" cstate="print"/>
          <a:stretch/>
        </p:blipFill>
        <p:spPr>
          <a:xfrm>
            <a:off x="3857760" y="3143160"/>
            <a:ext cx="4928040" cy="3338640"/>
          </a:xfrm>
          <a:prstGeom prst="rect">
            <a:avLst/>
          </a:prstGeom>
          <a:ln>
            <a:noFill/>
          </a:ln>
        </p:spPr>
      </p:pic>
      <p:pic>
        <p:nvPicPr>
          <p:cNvPr id="8194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142908" y="2643182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 cstate="print"/>
          <a:stretch/>
        </p:blipFill>
        <p:spPr>
          <a:xfrm>
            <a:off x="0" y="-6480"/>
            <a:ext cx="9142920" cy="68634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26880" y="1700280"/>
            <a:ext cx="8639640" cy="410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632523"/>
                </a:solidFill>
                <a:latin typeface="Calibri"/>
                <a:ea typeface="DejaVu Sans"/>
              </a:rPr>
              <a:t>- </a:t>
            </a: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тематические интегрированные занятия, в том числе и физкультурные;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мониторинговые процедуры (анкетирование родителей, тесты для воспитателей);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экскурсии;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спортивные соревнования;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беседы;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игры, эстафеты, викторины, конкурсы;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консультации для родителей;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1" i="1" strike="noStrike" spc="-1">
                <a:solidFill>
                  <a:srgbClr val="632523"/>
                </a:solidFill>
                <a:latin typeface="Calibri"/>
                <a:ea typeface="DejaVu Sans"/>
              </a:rPr>
              <a:t>- выставка детского творчества.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632523"/>
                </a:solidFill>
                <a:latin typeface="Calibri"/>
                <a:ea typeface="DejaVu Sans"/>
              </a:rPr>
              <a:t> 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79640" y="332640"/>
            <a:ext cx="8784000" cy="93384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CCCCFF"/>
          </a:solidFill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BC0000"/>
                </a:solidFill>
                <a:latin typeface="Monotype Corsiva"/>
                <a:ea typeface="DejaVu Sans"/>
              </a:rPr>
              <a:t>Пути реализации проекта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07" name="Picture 6"/>
          <p:cNvPicPr/>
          <p:nvPr/>
        </p:nvPicPr>
        <p:blipFill>
          <a:blip r:embed="rId3" cstate="print"/>
          <a:stretch/>
        </p:blipFill>
        <p:spPr>
          <a:xfrm>
            <a:off x="6300720" y="3562200"/>
            <a:ext cx="2391120" cy="28724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2775600" y="28440"/>
            <a:ext cx="3004200" cy="39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r>
              <a:rPr lang="ru-RU" sz="2000" b="0" u="sng" strike="noStrike" spc="-1">
                <a:solidFill>
                  <a:srgbClr val="0000FF"/>
                </a:solidFill>
                <a:uFillTx/>
                <a:latin typeface="Tahoma"/>
                <a:ea typeface="DejaVu Sans"/>
                <a:hlinkClick r:id="rId4"/>
              </a:rPr>
              <a:t>http://www.o-detstve.ru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5543640" y="6211800"/>
            <a:ext cx="3599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«Проектная деятельность в образовательном учреждении»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218" name="Рисунок 4" descr="C:\Users\5\Downloads\imgonline-com-ua-Transparent-backgr-PrIOwcm9NtJG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500694" y="3143248"/>
            <a:ext cx="380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advTm="1000" p14:dur="12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302</Words>
  <Application>Microsoft Office PowerPoint</Application>
  <PresentationFormat>Экран (4:3)</PresentationFormat>
  <Paragraphs>95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www.softnewsportal.ru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Nov</cp:lastModifiedBy>
  <cp:revision>295</cp:revision>
  <dcterms:created xsi:type="dcterms:W3CDTF">2011-10-18T04:06:18Z</dcterms:created>
  <dcterms:modified xsi:type="dcterms:W3CDTF">2022-11-25T10:52:16Z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www.softnewsportal.ru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2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