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79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9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76"/>
    <a:srgbClr val="990000"/>
    <a:srgbClr val="000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16D4ADC-296F-4878-9CF8-EDF14BC5A26F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1E9F918-20F4-4EE6-8592-FFB37CCAB01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6D4ADC-296F-4878-9CF8-EDF14BC5A26F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E9F918-20F4-4EE6-8592-FFB37CCAB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6D4ADC-296F-4878-9CF8-EDF14BC5A26F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E9F918-20F4-4EE6-8592-FFB37CCAB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6D4ADC-296F-4878-9CF8-EDF14BC5A26F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E9F918-20F4-4EE6-8592-FFB37CCAB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16D4ADC-296F-4878-9CF8-EDF14BC5A26F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1E9F918-20F4-4EE6-8592-FFB37CCAB01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6D4ADC-296F-4878-9CF8-EDF14BC5A26F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1E9F918-20F4-4EE6-8592-FFB37CCAB01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6D4ADC-296F-4878-9CF8-EDF14BC5A26F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1E9F918-20F4-4EE6-8592-FFB37CCAB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6D4ADC-296F-4878-9CF8-EDF14BC5A26F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E9F918-20F4-4EE6-8592-FFB37CCAB01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6D4ADC-296F-4878-9CF8-EDF14BC5A26F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E9F918-20F4-4EE6-8592-FFB37CCAB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16D4ADC-296F-4878-9CF8-EDF14BC5A26F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1E9F918-20F4-4EE6-8592-FFB37CCAB01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16D4ADC-296F-4878-9CF8-EDF14BC5A26F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1E9F918-20F4-4EE6-8592-FFB37CCAB01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16D4ADC-296F-4878-9CF8-EDF14BC5A26F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1E9F918-20F4-4EE6-8592-FFB37CCAB014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Олег\Desktop\020266f4d939dddaeb395f563e69b8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134" y="0"/>
            <a:ext cx="9196268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54663" y="1556792"/>
            <a:ext cx="723467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800" b="1" dirty="0" smtClean="0">
                <a:latin typeface="Monotype Corsiva" panose="03010101010201010101" pitchFamily="66" charset="0"/>
              </a:rPr>
              <a:t>Люблю тебя, </a:t>
            </a:r>
          </a:p>
          <a:p>
            <a:pPr algn="ctr"/>
            <a:r>
              <a:rPr lang="ru-RU" sz="8800" b="1" dirty="0" smtClean="0">
                <a:latin typeface="Monotype Corsiva" panose="03010101010201010101" pitchFamily="66" charset="0"/>
              </a:rPr>
              <a:t>мой край родной</a:t>
            </a:r>
            <a:endParaRPr lang="ru-RU" sz="88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16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214313" y="214313"/>
            <a:ext cx="8715375" cy="2857500"/>
            <a:chOff x="214313" y="214313"/>
            <a:chExt cx="8715375" cy="2857500"/>
          </a:xfrm>
        </p:grpSpPr>
        <p:pic>
          <p:nvPicPr>
            <p:cNvPr id="3" name="Picture 1" descr="D:\HomDir2\Нина\Admin\RabStol\Осетия\mental-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313" y="214313"/>
              <a:ext cx="4286250" cy="2857500"/>
            </a:xfrm>
            <a:prstGeom prst="rect">
              <a:avLst/>
            </a:prstGeom>
            <a:noFill/>
            <a:ln w="9525">
              <a:solidFill>
                <a:srgbClr val="FFFFCC"/>
              </a:solidFill>
              <a:miter lim="800000"/>
              <a:headEnd/>
              <a:tailEnd/>
            </a:ln>
          </p:spPr>
        </p:pic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4643438" y="214313"/>
              <a:ext cx="428625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 i="1">
                  <a:solidFill>
                    <a:srgbClr val="FFC5C5"/>
                  </a:solidFill>
                </a:rPr>
                <a:t>Туганов М.  Пир нартов</a:t>
              </a:r>
            </a:p>
          </p:txBody>
        </p:sp>
      </p:grpSp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5357813" y="900113"/>
            <a:ext cx="3500437" cy="5800725"/>
            <a:chOff x="5357813" y="900113"/>
            <a:chExt cx="3500437" cy="5800725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5357813" y="5500688"/>
              <a:ext cx="3500437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 i="1">
                  <a:solidFill>
                    <a:srgbClr val="FFC5C5"/>
                  </a:solidFill>
                </a:rPr>
                <a:t>Хетагуров К.           На школьной скамье жизни</a:t>
              </a:r>
            </a:p>
          </p:txBody>
        </p:sp>
        <p:pic>
          <p:nvPicPr>
            <p:cNvPr id="7" name="Picture 3" descr="D:\HomDir2\Нина\Admin\RabStol\Осетия\1244021206_imgb.jpe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43563" y="900113"/>
              <a:ext cx="3143250" cy="4576762"/>
            </a:xfrm>
            <a:prstGeom prst="rect">
              <a:avLst/>
            </a:prstGeom>
            <a:noFill/>
            <a:ln w="9525">
              <a:solidFill>
                <a:srgbClr val="FFFFCC"/>
              </a:solidFill>
              <a:miter lim="800000"/>
              <a:headEnd/>
              <a:tailEnd/>
            </a:ln>
          </p:spPr>
        </p:pic>
      </p:grpSp>
      <p:grpSp>
        <p:nvGrpSpPr>
          <p:cNvPr id="8" name="Группа 9"/>
          <p:cNvGrpSpPr>
            <a:grpSpLocks/>
          </p:cNvGrpSpPr>
          <p:nvPr/>
        </p:nvGrpSpPr>
        <p:grpSpPr bwMode="auto">
          <a:xfrm>
            <a:off x="214313" y="3429000"/>
            <a:ext cx="4572000" cy="3248025"/>
            <a:chOff x="214313" y="3357563"/>
            <a:chExt cx="4572000" cy="3248025"/>
          </a:xfrm>
        </p:grpSpPr>
        <p:pic>
          <p:nvPicPr>
            <p:cNvPr id="9" name="Picture 2" descr="D:\HomDir2\Нина\Admin\RabStol\Осетия\Voin01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4313" y="3357563"/>
              <a:ext cx="4286250" cy="2714625"/>
            </a:xfrm>
            <a:prstGeom prst="rect">
              <a:avLst/>
            </a:prstGeom>
            <a:noFill/>
            <a:ln w="9525">
              <a:solidFill>
                <a:srgbClr val="FFFFCC"/>
              </a:solidFill>
              <a:miter lim="800000"/>
              <a:headEnd/>
              <a:tailEnd/>
            </a:ln>
          </p:spPr>
        </p:pic>
        <p:sp>
          <p:nvSpPr>
            <p:cNvPr id="10" name="TextBox 4"/>
            <p:cNvSpPr txBox="1">
              <a:spLocks noChangeArrowheads="1"/>
            </p:cNvSpPr>
            <p:nvPr/>
          </p:nvSpPr>
          <p:spPr bwMode="auto">
            <a:xfrm>
              <a:off x="214313" y="6143625"/>
              <a:ext cx="4572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 i="1">
                  <a:solidFill>
                    <a:srgbClr val="FFC5C5"/>
                  </a:solidFill>
                </a:rPr>
                <a:t>Джанаев А. Аланы в походе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770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357188" y="285750"/>
            <a:ext cx="8429625" cy="6343650"/>
            <a:chOff x="357158" y="285750"/>
            <a:chExt cx="8429683" cy="6343843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625" y="285750"/>
              <a:ext cx="8266113" cy="5114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5"/>
            <p:cNvSpPr txBox="1">
              <a:spLocks noChangeArrowheads="1"/>
            </p:cNvSpPr>
            <p:nvPr/>
          </p:nvSpPr>
          <p:spPr bwMode="auto">
            <a:xfrm>
              <a:off x="357158" y="5429264"/>
              <a:ext cx="8429683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 i="1" dirty="0">
                  <a:solidFill>
                    <a:srgbClr val="FFABAB"/>
                  </a:solidFill>
                </a:rPr>
                <a:t>Мужской хор Северо-Осетинской </a:t>
              </a:r>
              <a:r>
                <a:rPr lang="ru-RU" sz="2400" b="1" i="1" dirty="0" err="1">
                  <a:solidFill>
                    <a:srgbClr val="FFABAB"/>
                  </a:solidFill>
                </a:rPr>
                <a:t>Госфилармонии</a:t>
              </a:r>
              <a:r>
                <a:rPr lang="ru-RU" sz="2400" b="1" i="1" dirty="0">
                  <a:solidFill>
                    <a:srgbClr val="FFABAB"/>
                  </a:solidFill>
                </a:rPr>
                <a:t>  </a:t>
              </a:r>
            </a:p>
            <a:p>
              <a:pPr algn="ctr"/>
              <a:r>
                <a:rPr lang="ru-RU" sz="2400" b="1" i="1" dirty="0">
                  <a:solidFill>
                    <a:srgbClr val="FFABAB"/>
                  </a:solidFill>
                </a:rPr>
                <a:t>Художественный   руководитель  и   дирижер   -   Ольга </a:t>
              </a:r>
              <a:r>
                <a:rPr lang="ru-RU" sz="2400" b="1" i="1" dirty="0" err="1">
                  <a:solidFill>
                    <a:srgbClr val="FFABAB"/>
                  </a:solidFill>
                </a:rPr>
                <a:t>Джанаева</a:t>
              </a:r>
              <a:r>
                <a:rPr lang="ru-RU" sz="2400" b="1" i="1" dirty="0">
                  <a:solidFill>
                    <a:srgbClr val="FFABAB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039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50825" y="188913"/>
            <a:ext cx="8642350" cy="5327650"/>
            <a:chOff x="158" y="119"/>
            <a:chExt cx="5444" cy="3356"/>
          </a:xfrm>
        </p:grpSpPr>
        <p:pic>
          <p:nvPicPr>
            <p:cNvPr id="3" name="Picture 6" descr="4fqxnfdta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8" y="119"/>
              <a:ext cx="2540" cy="3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7"/>
            <p:cNvSpPr txBox="1">
              <a:spLocks noChangeArrowheads="1"/>
            </p:cNvSpPr>
            <p:nvPr/>
          </p:nvSpPr>
          <p:spPr bwMode="auto">
            <a:xfrm>
              <a:off x="2925" y="119"/>
              <a:ext cx="2677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i="1">
                  <a:solidFill>
                    <a:srgbClr val="FFABAB"/>
                  </a:solidFill>
                </a:rPr>
                <a:t>Государственный академический ансамбль танца «Алан»</a:t>
              </a:r>
              <a:r>
                <a:rPr lang="ru-RU" i="1">
                  <a:solidFill>
                    <a:srgbClr val="FFABAB"/>
                  </a:solidFill>
                </a:rPr>
                <a:t> </a:t>
              </a:r>
            </a:p>
          </p:txBody>
        </p:sp>
      </p:grpSp>
      <p:pic>
        <p:nvPicPr>
          <p:cNvPr id="5" name="Picture 2" descr="D:\SystemData\Admin\RabStol\Осетия\0_8036_a5b7c25f_XL.jpeg"/>
          <p:cNvPicPr>
            <a:picLocks noChangeAspect="1" noChangeArrowheads="1"/>
          </p:cNvPicPr>
          <p:nvPr/>
        </p:nvPicPr>
        <p:blipFill>
          <a:blip r:embed="rId3"/>
          <a:srcRect b="2711"/>
          <a:stretch>
            <a:fillRect/>
          </a:stretch>
        </p:blipFill>
        <p:spPr bwMode="auto">
          <a:xfrm>
            <a:off x="4787900" y="1484313"/>
            <a:ext cx="4032250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107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285750" y="285750"/>
            <a:ext cx="5929313" cy="3813175"/>
            <a:chOff x="285750" y="285749"/>
            <a:chExt cx="5929302" cy="3813085"/>
          </a:xfrm>
        </p:grpSpPr>
        <p:sp>
          <p:nvSpPr>
            <p:cNvPr id="3" name="TextBox 2"/>
            <p:cNvSpPr txBox="1">
              <a:spLocks noChangeArrowheads="1"/>
            </p:cNvSpPr>
            <p:nvPr/>
          </p:nvSpPr>
          <p:spPr bwMode="auto">
            <a:xfrm>
              <a:off x="3000364" y="714356"/>
              <a:ext cx="32146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 i="1">
                  <a:solidFill>
                    <a:srgbClr val="FFABAB"/>
                  </a:solidFill>
                </a:rPr>
                <a:t>Исса Плиев </a:t>
              </a:r>
            </a:p>
          </p:txBody>
        </p:sp>
        <p:pic>
          <p:nvPicPr>
            <p:cNvPr id="4" name="Picture 5" descr="D:\HomDir2\Нина\Admin\RabStol\Осетия\6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50" y="285749"/>
              <a:ext cx="2571738" cy="3813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5"/>
          <p:cNvGrpSpPr>
            <a:grpSpLocks/>
          </p:cNvGrpSpPr>
          <p:nvPr/>
        </p:nvGrpSpPr>
        <p:grpSpPr bwMode="auto">
          <a:xfrm>
            <a:off x="3010443" y="1844824"/>
            <a:ext cx="5810030" cy="4819700"/>
            <a:chOff x="-2041090" y="285750"/>
            <a:chExt cx="5328825" cy="3811588"/>
          </a:xfrm>
        </p:grpSpPr>
        <p:pic>
          <p:nvPicPr>
            <p:cNvPr id="6" name="Picture 5" descr="imag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3664" y="285750"/>
              <a:ext cx="3104071" cy="3811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-2041090" y="962371"/>
              <a:ext cx="2575719" cy="2458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 i="1" dirty="0" err="1">
                  <a:solidFill>
                    <a:srgbClr val="FFABAB"/>
                  </a:solidFill>
                </a:rPr>
                <a:t>Алибек</a:t>
              </a:r>
              <a:r>
                <a:rPr lang="ru-RU" sz="2800" b="1" i="1" dirty="0">
                  <a:solidFill>
                    <a:srgbClr val="FFABAB"/>
                  </a:solidFill>
                </a:rPr>
                <a:t> </a:t>
              </a:r>
              <a:r>
                <a:rPr lang="ru-RU" sz="2800" b="1" i="1" dirty="0" err="1">
                  <a:solidFill>
                    <a:srgbClr val="FFABAB"/>
                  </a:solidFill>
                </a:rPr>
                <a:t>Тузарович</a:t>
              </a:r>
              <a:r>
                <a:rPr lang="ru-RU" sz="2800" b="1" i="1" dirty="0">
                  <a:solidFill>
                    <a:srgbClr val="FFABAB"/>
                  </a:solidFill>
                </a:rPr>
                <a:t> Кантемиров - основатель династии наездников-джигитов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531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71500" y="285750"/>
            <a:ext cx="3741738" cy="6280150"/>
            <a:chOff x="159" y="164"/>
            <a:chExt cx="2357" cy="3956"/>
          </a:xfrm>
        </p:grpSpPr>
        <p:pic>
          <p:nvPicPr>
            <p:cNvPr id="3" name="Picture 2" descr="D:\SystemData\Admin\RabStol\Осетия\абаев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4" y="164"/>
              <a:ext cx="2088" cy="2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8"/>
            <p:cNvSpPr txBox="1">
              <a:spLocks noChangeArrowheads="1"/>
            </p:cNvSpPr>
            <p:nvPr/>
          </p:nvSpPr>
          <p:spPr bwMode="auto">
            <a:xfrm>
              <a:off x="159" y="2976"/>
              <a:ext cx="2357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 i="1">
                  <a:solidFill>
                    <a:srgbClr val="FFABAB"/>
                  </a:solidFill>
                </a:rPr>
                <a:t>Василий (Васо) Иванович Абаев, российский языковед-иранист</a:t>
              </a:r>
            </a:p>
          </p:txBody>
        </p:sp>
      </p:grpSp>
      <p:grpSp>
        <p:nvGrpSpPr>
          <p:cNvPr id="5" name="Группа 6"/>
          <p:cNvGrpSpPr>
            <a:grpSpLocks/>
          </p:cNvGrpSpPr>
          <p:nvPr/>
        </p:nvGrpSpPr>
        <p:grpSpPr bwMode="auto">
          <a:xfrm>
            <a:off x="5000625" y="285750"/>
            <a:ext cx="3960813" cy="6229350"/>
            <a:chOff x="5000628" y="285728"/>
            <a:chExt cx="3960813" cy="6229381"/>
          </a:xfrm>
        </p:grpSpPr>
        <p:pic>
          <p:nvPicPr>
            <p:cNvPr id="6" name="Picture 10" descr="gait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42165" y="285728"/>
              <a:ext cx="3358926" cy="414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5000628" y="4714878"/>
              <a:ext cx="3960813" cy="1800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 i="1">
                  <a:solidFill>
                    <a:srgbClr val="FFABAB"/>
                  </a:solidFill>
                </a:rPr>
                <a:t>Гайто (Георгий) Иванович Газданов, писатель  русского зарубежья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080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285750" y="285750"/>
            <a:ext cx="7967663" cy="3887788"/>
            <a:chOff x="285720" y="285728"/>
            <a:chExt cx="7967666" cy="3887788"/>
          </a:xfrm>
        </p:grpSpPr>
        <p:pic>
          <p:nvPicPr>
            <p:cNvPr id="3" name="Picture 5" descr="Balo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285728"/>
              <a:ext cx="2863850" cy="3887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3500411" y="357144"/>
              <a:ext cx="4752975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 i="1">
                  <a:solidFill>
                    <a:srgbClr val="FFABAB"/>
                  </a:solidFill>
                </a:rPr>
                <a:t>Владимир Тхапсаев, народный артист СССР </a:t>
              </a:r>
            </a:p>
          </p:txBody>
        </p:sp>
      </p:grpSp>
      <p:grpSp>
        <p:nvGrpSpPr>
          <p:cNvPr id="5" name="Группа 6"/>
          <p:cNvGrpSpPr>
            <a:grpSpLocks/>
          </p:cNvGrpSpPr>
          <p:nvPr/>
        </p:nvGrpSpPr>
        <p:grpSpPr bwMode="auto">
          <a:xfrm>
            <a:off x="214313" y="1989138"/>
            <a:ext cx="8509000" cy="4608512"/>
            <a:chOff x="214282" y="1989138"/>
            <a:chExt cx="8509031" cy="4608512"/>
          </a:xfrm>
        </p:grpSpPr>
        <p:pic>
          <p:nvPicPr>
            <p:cNvPr id="6" name="Picture 4" descr="D:\SystemData\Admin\RabStol\Осетия\Adyrkhaeva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83238" y="1989138"/>
              <a:ext cx="3140075" cy="4608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214282" y="4643446"/>
              <a:ext cx="5179984" cy="1815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 i="1">
                  <a:solidFill>
                    <a:srgbClr val="FFABAB"/>
                  </a:solidFill>
                </a:rPr>
                <a:t>Светлана Адырхаева, народная артистка СССР, прима-балерина Большого театра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360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499992" y="2132856"/>
            <a:ext cx="4320853" cy="4566965"/>
            <a:chOff x="204" y="-426"/>
            <a:chExt cx="2495" cy="2461"/>
          </a:xfrm>
        </p:grpSpPr>
        <p:pic>
          <p:nvPicPr>
            <p:cNvPr id="3" name="Picture 3" descr="D:\SystemData\Admin\RabStol\Осетия\гергиев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4" y="164"/>
              <a:ext cx="2495" cy="1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7"/>
            <p:cNvSpPr txBox="1">
              <a:spLocks noChangeArrowheads="1"/>
            </p:cNvSpPr>
            <p:nvPr/>
          </p:nvSpPr>
          <p:spPr bwMode="auto">
            <a:xfrm>
              <a:off x="567" y="-426"/>
              <a:ext cx="17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i="1" dirty="0">
                  <a:solidFill>
                    <a:srgbClr val="FFABAB"/>
                  </a:solidFill>
                </a:rPr>
                <a:t>Валерий Гергиев</a:t>
              </a:r>
            </a:p>
          </p:txBody>
        </p:sp>
      </p:grpSp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236785" y="306710"/>
            <a:ext cx="4005263" cy="5927725"/>
            <a:chOff x="214282" y="285728"/>
            <a:chExt cx="4004972" cy="5927567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428596" y="4643585"/>
              <a:ext cx="3428992" cy="1569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i="1" dirty="0">
                  <a:solidFill>
                    <a:srgbClr val="FFABAB"/>
                  </a:solidFill>
                </a:rPr>
                <a:t>Юрий </a:t>
              </a:r>
              <a:r>
                <a:rPr lang="ru-RU" sz="2400" b="1" i="1" dirty="0" err="1" smtClean="0">
                  <a:solidFill>
                    <a:srgbClr val="FFABAB"/>
                  </a:solidFill>
                </a:rPr>
                <a:t>Кучиев</a:t>
              </a:r>
              <a:r>
                <a:rPr lang="ru-RU" b="1" i="1" dirty="0" smtClean="0">
                  <a:solidFill>
                    <a:srgbClr val="FFABAB"/>
                  </a:solidFill>
                </a:rPr>
                <a:t> </a:t>
              </a:r>
              <a:r>
                <a:rPr lang="ru-RU" sz="2400" b="1" i="1" dirty="0">
                  <a:solidFill>
                    <a:srgbClr val="FFABAB"/>
                  </a:solidFill>
                </a:rPr>
                <a:t>– капитан атомных ледоколов «Ленин» и «Арктика» </a:t>
              </a:r>
            </a:p>
          </p:txBody>
        </p:sp>
        <p:pic>
          <p:nvPicPr>
            <p:cNvPr id="7" name="Picture 5" descr="kuchiev"/>
            <p:cNvPicPr>
              <a:picLocks noChangeAspect="1" noChangeArrowheads="1"/>
            </p:cNvPicPr>
            <p:nvPr/>
          </p:nvPicPr>
          <p:blipFill>
            <a:blip r:embed="rId3"/>
            <a:srcRect l="4982"/>
            <a:stretch>
              <a:fillRect/>
            </a:stretch>
          </p:blipFill>
          <p:spPr bwMode="auto">
            <a:xfrm>
              <a:off x="214282" y="285728"/>
              <a:ext cx="4004972" cy="4214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96217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214312" y="214313"/>
            <a:ext cx="6572251" cy="2538412"/>
            <a:chOff x="214313" y="214313"/>
            <a:chExt cx="6786551" cy="2538412"/>
          </a:xfrm>
        </p:grpSpPr>
        <p:sp>
          <p:nvSpPr>
            <p:cNvPr id="3" name="TextBox 4"/>
            <p:cNvSpPr txBox="1">
              <a:spLocks noChangeArrowheads="1"/>
            </p:cNvSpPr>
            <p:nvPr/>
          </p:nvSpPr>
          <p:spPr bwMode="auto">
            <a:xfrm>
              <a:off x="2928926" y="285728"/>
              <a:ext cx="4071938" cy="1323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i="1">
                  <a:solidFill>
                    <a:srgbClr val="FFABAB"/>
                  </a:solidFill>
                </a:rPr>
                <a:t>Зарина Гизикова, чемпионка Европы и этапа Кубка Мира по художественной гимнастике</a:t>
              </a:r>
            </a:p>
          </p:txBody>
        </p:sp>
        <p:pic>
          <p:nvPicPr>
            <p:cNvPr id="4" name="Picture 4" descr="D:\HomDir2\Нина\Admin\RabStol\Осетия\Gizikova Zarinochka.jpg"/>
            <p:cNvPicPr>
              <a:picLocks noChangeAspect="1" noChangeArrowheads="1"/>
            </p:cNvPicPr>
            <p:nvPr/>
          </p:nvPicPr>
          <p:blipFill>
            <a:blip r:embed="rId2"/>
            <a:srcRect b="28854"/>
            <a:stretch>
              <a:fillRect/>
            </a:stretch>
          </p:blipFill>
          <p:spPr bwMode="auto">
            <a:xfrm>
              <a:off x="214313" y="214313"/>
              <a:ext cx="2698750" cy="2538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12"/>
          <p:cNvGrpSpPr>
            <a:grpSpLocks/>
          </p:cNvGrpSpPr>
          <p:nvPr/>
        </p:nvGrpSpPr>
        <p:grpSpPr bwMode="auto">
          <a:xfrm>
            <a:off x="6607175" y="357188"/>
            <a:ext cx="2536825" cy="3659187"/>
            <a:chOff x="6607175" y="357188"/>
            <a:chExt cx="2536825" cy="3659187"/>
          </a:xfrm>
        </p:grpSpPr>
        <p:pic>
          <p:nvPicPr>
            <p:cNvPr id="6" name="Picture 8" descr="gazaev"/>
            <p:cNvPicPr>
              <a:picLocks noChangeAspect="1" noChangeArrowheads="1"/>
            </p:cNvPicPr>
            <p:nvPr/>
          </p:nvPicPr>
          <p:blipFill>
            <a:blip r:embed="rId3"/>
            <a:srcRect r="19403"/>
            <a:stretch>
              <a:fillRect/>
            </a:stretch>
          </p:blipFill>
          <p:spPr bwMode="auto">
            <a:xfrm>
              <a:off x="6786563" y="357188"/>
              <a:ext cx="2136775" cy="250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6607175" y="3000375"/>
              <a:ext cx="2536825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 i="1">
                  <a:solidFill>
                    <a:srgbClr val="FFABAB"/>
                  </a:solidFill>
                </a:rPr>
                <a:t>Валерий Газзаев, заслуженный тренер России</a:t>
              </a:r>
            </a:p>
          </p:txBody>
        </p:sp>
      </p:grpSp>
      <p:grpSp>
        <p:nvGrpSpPr>
          <p:cNvPr id="8" name="Группа 10"/>
          <p:cNvGrpSpPr>
            <a:grpSpLocks/>
          </p:cNvGrpSpPr>
          <p:nvPr/>
        </p:nvGrpSpPr>
        <p:grpSpPr bwMode="auto">
          <a:xfrm>
            <a:off x="214313" y="2286000"/>
            <a:ext cx="3929062" cy="4110038"/>
            <a:chOff x="214313" y="2286000"/>
            <a:chExt cx="3929062" cy="4110038"/>
          </a:xfrm>
        </p:grpSpPr>
        <p:sp>
          <p:nvSpPr>
            <p:cNvPr id="9" name="TextBox 3"/>
            <p:cNvSpPr txBox="1">
              <a:spLocks noChangeArrowheads="1"/>
            </p:cNvSpPr>
            <p:nvPr/>
          </p:nvSpPr>
          <p:spPr bwMode="auto">
            <a:xfrm>
              <a:off x="214313" y="5072063"/>
              <a:ext cx="3286125" cy="1323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i="1">
                  <a:solidFill>
                    <a:srgbClr val="FFABAB"/>
                  </a:solidFill>
                </a:rPr>
                <a:t>Сослан Андиев, двукратный олимпийский чемпион по вольной борьбе</a:t>
              </a:r>
            </a:p>
          </p:txBody>
        </p:sp>
        <p:pic>
          <p:nvPicPr>
            <p:cNvPr id="10" name="Picture 3" descr="D:\HomDir2\Нина\Admin\RabStol\Осетия\aktuelno_19_clip_image001.jpg"/>
            <p:cNvPicPr>
              <a:picLocks noChangeAspect="1" noChangeArrowheads="1"/>
            </p:cNvPicPr>
            <p:nvPr/>
          </p:nvPicPr>
          <p:blipFill>
            <a:blip r:embed="rId4"/>
            <a:srcRect b="19992"/>
            <a:stretch>
              <a:fillRect/>
            </a:stretch>
          </p:blipFill>
          <p:spPr bwMode="auto">
            <a:xfrm>
              <a:off x="1928813" y="2286000"/>
              <a:ext cx="2214562" cy="264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Группа 11"/>
          <p:cNvGrpSpPr>
            <a:grpSpLocks/>
          </p:cNvGrpSpPr>
          <p:nvPr/>
        </p:nvGrpSpPr>
        <p:grpSpPr bwMode="auto">
          <a:xfrm>
            <a:off x="3429000" y="4429125"/>
            <a:ext cx="5715000" cy="2214563"/>
            <a:chOff x="3500438" y="4429125"/>
            <a:chExt cx="5714999" cy="2214563"/>
          </a:xfrm>
        </p:grpSpPr>
        <p:sp>
          <p:nvSpPr>
            <p:cNvPr id="12" name="TextBox 7"/>
            <p:cNvSpPr txBox="1">
              <a:spLocks noChangeArrowheads="1"/>
            </p:cNvSpPr>
            <p:nvPr/>
          </p:nvSpPr>
          <p:spPr bwMode="auto">
            <a:xfrm>
              <a:off x="6429375" y="4643446"/>
              <a:ext cx="2786062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i="1">
                  <a:solidFill>
                    <a:srgbClr val="FFABAB"/>
                  </a:solidFill>
                </a:rPr>
                <a:t>Аида Шанаева,</a:t>
              </a:r>
            </a:p>
            <a:p>
              <a:r>
                <a:rPr lang="ru-RU" sz="2000" b="1" i="1">
                  <a:solidFill>
                    <a:srgbClr val="FFABAB"/>
                  </a:solidFill>
                </a:rPr>
                <a:t>чемпионка мира  и золотой призер Пекинской олимпиады по фехтованию</a:t>
              </a:r>
            </a:p>
          </p:txBody>
        </p:sp>
        <p:pic>
          <p:nvPicPr>
            <p:cNvPr id="13" name="Picture 5" descr="D:\HomDir2\Нина\Admin\RabStol\Осетия\post-152-1248104432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00438" y="4429125"/>
              <a:ext cx="2952750" cy="2214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87892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0" y="0"/>
            <a:ext cx="8456613" cy="5373688"/>
            <a:chOff x="179388" y="188913"/>
            <a:chExt cx="8456616" cy="5373687"/>
          </a:xfrm>
        </p:grpSpPr>
        <p:pic>
          <p:nvPicPr>
            <p:cNvPr id="3" name="Picture 2" descr="D:\SystemData\Admin\RabStol\Осетия\f_15066013.jpg"/>
            <p:cNvPicPr>
              <a:picLocks noChangeAspect="1" noChangeArrowheads="1"/>
            </p:cNvPicPr>
            <p:nvPr/>
          </p:nvPicPr>
          <p:blipFill>
            <a:blip r:embed="rId2"/>
            <a:srcRect b="3928"/>
            <a:stretch>
              <a:fillRect/>
            </a:stretch>
          </p:blipFill>
          <p:spPr bwMode="auto">
            <a:xfrm>
              <a:off x="179388" y="188913"/>
              <a:ext cx="4070350" cy="5373687"/>
            </a:xfrm>
            <a:prstGeom prst="rect">
              <a:avLst/>
            </a:prstGeom>
            <a:noFill/>
            <a:ln w="9525">
              <a:solidFill>
                <a:srgbClr val="FFFFCC"/>
              </a:solidFill>
              <a:miter lim="800000"/>
              <a:headEnd/>
              <a:tailEnd/>
            </a:ln>
          </p:spPr>
        </p:pic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5037141" y="1260459"/>
              <a:ext cx="359886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 b="1" i="1" dirty="0">
                  <a:solidFill>
                    <a:srgbClr val="FFABAB"/>
                  </a:solidFill>
                </a:rPr>
                <a:t>Город  у синих гор</a:t>
              </a:r>
            </a:p>
          </p:txBody>
        </p:sp>
      </p:grpSp>
      <p:pic>
        <p:nvPicPr>
          <p:cNvPr id="5" name="Picture 6" descr="Плие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3106738"/>
            <a:ext cx="5000625" cy="3751262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782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Эльвира\Desktop\p_5a0c3a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" y="0"/>
            <a:ext cx="5129043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Эльвира\Desktop\sm_users_img-2249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92274"/>
            <a:ext cx="5652120" cy="376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94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HomDir2\Нина\Admin\RabStol\Осетия\282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4770" y="2564904"/>
            <a:ext cx="572412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зухра\Desktop\осетины\150073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" y="0"/>
            <a:ext cx="5087999" cy="337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48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Эльвира\Desktop\severnaya_osetiya-alaniya_fla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4" y="-744"/>
            <a:ext cx="6736920" cy="472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Содержимое 3" descr="simvolika_ger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924944"/>
            <a:ext cx="388843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9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Эльвира\Desktop\flag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897"/>
            <a:ext cx="9143999" cy="688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Эльвира\Desktop\ро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897"/>
            <a:ext cx="5386023" cy="403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Эльвира\Desktop\narodniy-tane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648" y="3383406"/>
            <a:ext cx="5559351" cy="347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0112" y="670423"/>
            <a:ext cx="31229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Русские</a:t>
            </a:r>
            <a:endParaRPr lang="ru-RU" sz="80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69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Эльвира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90"/>
            <a:ext cx="9170238" cy="686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Эльвира\Desktop\Армения-достопримечательности-фот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3338"/>
            <a:ext cx="6660232" cy="361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Эльвира\Desktop\armyanskij_tanec_kochar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6974502" cy="328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82987" y="5419437"/>
            <a:ext cx="32143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Армяне</a:t>
            </a:r>
            <a:endParaRPr lang="ru-RU" sz="8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08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Эльвира\Desktop\1грец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" y="-4058"/>
            <a:ext cx="9146031" cy="686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Эльвира\Desktop\3629a90969f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135" y="0"/>
            <a:ext cx="5140482" cy="343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Эльвира\Desktop\traditional-danc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" y="3203011"/>
            <a:ext cx="5717315" cy="366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698069"/>
            <a:ext cx="24753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Греки</a:t>
            </a:r>
            <a:endParaRPr lang="ru-RU" sz="80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25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Эльвира\Desktop\Georg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5" y="0"/>
            <a:ext cx="91456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Эльвира\Desktop\grusia1-2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5" y="1"/>
            <a:ext cx="5479369" cy="410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Эльвира\Desktop\6939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660" y="3140968"/>
            <a:ext cx="4993735" cy="370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5523406"/>
            <a:ext cx="35686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Грузины</a:t>
            </a:r>
            <a:endParaRPr lang="ru-RU" sz="8000" b="1" dirty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20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Эльвира\Desktop\Украи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Эльвира\Desktop\bogd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336" y="29345"/>
            <a:ext cx="4531663" cy="483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Эльвира\Desktop\img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2916"/>
            <a:ext cx="5580112" cy="418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871" y="967080"/>
            <a:ext cx="42992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Украинцы</a:t>
            </a:r>
            <a:endParaRPr lang="ru-RU" sz="80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06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Эльвира\Desktop\Get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" y="0"/>
            <a:ext cx="91399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Эльвира\Desktop\азербайджан 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" y="17783"/>
            <a:ext cx="6180819" cy="362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Эльвира\Desktop\-0NRRnRsdP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98812"/>
            <a:ext cx="5348046" cy="356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534561"/>
            <a:ext cx="64107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latin typeface="Monotype Corsiva" panose="03010101010201010101" pitchFamily="66" charset="0"/>
              </a:rPr>
              <a:t>Азербайджанцы</a:t>
            </a:r>
            <a:endParaRPr lang="ru-RU" sz="80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1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Эльвира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0" y="0"/>
            <a:ext cx="91469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Эльвира\Desktop\Казанский-Кремл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04" y="21027"/>
            <a:ext cx="8586272" cy="317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Эльвира\Desktop\im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2" y="2954258"/>
            <a:ext cx="5204990" cy="390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70107" y="5229200"/>
            <a:ext cx="37208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latin typeface="Monotype Corsiva" panose="03010101010201010101" pitchFamily="66" charset="0"/>
              </a:rPr>
              <a:t>Татары</a:t>
            </a:r>
            <a:endParaRPr lang="ru-RU" sz="80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Эльвира\Desktop\170953_orig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90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Эльвира\Desktop\itchan_kala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557" y="9128"/>
            <a:ext cx="5770667" cy="38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Эльвира\Desktop\QgY7PWj4X45jM9B93C4Ac9dNp915A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34328"/>
            <a:ext cx="5508103" cy="387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4128" y="5030483"/>
            <a:ext cx="29754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accent6">
                    <a:lumMod val="25000"/>
                  </a:schemeClr>
                </a:solidFill>
                <a:latin typeface="Monotype Corsiva" panose="03010101010201010101" pitchFamily="66" charset="0"/>
              </a:rPr>
              <a:t>Узбеки</a:t>
            </a:r>
            <a:endParaRPr lang="ru-RU" sz="8000" b="1" dirty="0">
              <a:solidFill>
                <a:schemeClr val="accent6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91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Эльвира\Desktop\d352b6fd5dc2fa0bc383d7bbfbfe2b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911651"/>
            <a:ext cx="708296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4376"/>
                </a:solidFill>
              </a:rPr>
              <a:t>Я, ты, он, она</a:t>
            </a:r>
          </a:p>
          <a:p>
            <a:pPr algn="ctr"/>
            <a:endParaRPr lang="ru-RU" sz="4800" b="1" dirty="0">
              <a:solidFill>
                <a:srgbClr val="004376"/>
              </a:solidFill>
            </a:endParaRPr>
          </a:p>
          <a:p>
            <a:pPr algn="ctr"/>
            <a:endParaRPr lang="ru-RU" sz="4800" b="1" dirty="0" smtClean="0">
              <a:solidFill>
                <a:srgbClr val="004376"/>
              </a:solidFill>
            </a:endParaRPr>
          </a:p>
          <a:p>
            <a:pPr algn="ctr"/>
            <a:r>
              <a:rPr lang="ru-RU" sz="4800" b="1" dirty="0">
                <a:solidFill>
                  <a:srgbClr val="004376"/>
                </a:solidFill>
              </a:rPr>
              <a:t>в</a:t>
            </a:r>
            <a:r>
              <a:rPr lang="ru-RU" sz="4800" b="1" dirty="0" smtClean="0">
                <a:solidFill>
                  <a:srgbClr val="004376"/>
                </a:solidFill>
              </a:rPr>
              <a:t>месте дружная семья  </a:t>
            </a:r>
            <a:endParaRPr lang="ru-RU" sz="4800" b="1" dirty="0">
              <a:solidFill>
                <a:srgbClr val="0043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7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67" y="2924944"/>
            <a:ext cx="5255000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SystemData\Admin\RabStol\Осетия\Даргав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944" y="0"/>
            <a:ext cx="5076056" cy="380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355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ar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3902075" cy="516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357298"/>
            <a:ext cx="3878584" cy="5266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ECF9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6107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Уастырдж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176" y="116632"/>
            <a:ext cx="2987824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5" descr="08_kuyrdalq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5670" y="116632"/>
            <a:ext cx="3059831" cy="322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5" descr="04_tuty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171" y="116632"/>
            <a:ext cx="2968499" cy="322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06_qfsat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176" y="3354404"/>
            <a:ext cx="298782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5" descr="02_uacill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009" y="3307370"/>
            <a:ext cx="2891151" cy="345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5" descr="галагон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171" y="3343075"/>
            <a:ext cx="29878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37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Кирова-Проспек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500063"/>
            <a:ext cx="8675687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542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:\HomDir2\Нина\Admin\RabStol\Осетия\s320x24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14313"/>
            <a:ext cx="34290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214313"/>
            <a:ext cx="3268662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Kaban2_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3857625"/>
            <a:ext cx="5040312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392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R41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073" y="2564904"/>
            <a:ext cx="3848137" cy="414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6"/>
          <p:cNvGrpSpPr>
            <a:grpSpLocks/>
          </p:cNvGrpSpPr>
          <p:nvPr/>
        </p:nvGrpSpPr>
        <p:grpSpPr bwMode="auto">
          <a:xfrm>
            <a:off x="4102100" y="0"/>
            <a:ext cx="5041900" cy="5414963"/>
            <a:chOff x="4102100" y="0"/>
            <a:chExt cx="5041900" cy="5415147"/>
          </a:xfrm>
        </p:grpSpPr>
        <p:pic>
          <p:nvPicPr>
            <p:cNvPr id="4" name="Picture 7" descr="intellec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02100" y="0"/>
              <a:ext cx="5041900" cy="390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4500562" y="4214818"/>
              <a:ext cx="446405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i="1" dirty="0" err="1">
                  <a:solidFill>
                    <a:srgbClr val="FFABAB"/>
                  </a:solidFill>
                </a:rPr>
                <a:t>Ирон</a:t>
              </a:r>
              <a:r>
                <a:rPr lang="ru-RU" sz="2400" b="1" i="1" dirty="0">
                  <a:solidFill>
                    <a:srgbClr val="FFABAB"/>
                  </a:solidFill>
                </a:rPr>
                <a:t> </a:t>
              </a:r>
              <a:r>
                <a:rPr lang="ru-RU" sz="2400" b="1" i="1" dirty="0" err="1">
                  <a:solidFill>
                    <a:srgbClr val="FFABAB"/>
                  </a:solidFill>
                </a:rPr>
                <a:t>фандыр</a:t>
              </a:r>
              <a:r>
                <a:rPr lang="ru-RU" sz="2400" b="1" i="1" dirty="0">
                  <a:solidFill>
                    <a:srgbClr val="FFABAB"/>
                  </a:solidFill>
                </a:rPr>
                <a:t> –национальный музыкальный инстру</a:t>
              </a:r>
              <a:r>
                <a:rPr lang="ru-RU" sz="2400" b="1" dirty="0">
                  <a:solidFill>
                    <a:srgbClr val="FFABAB"/>
                  </a:solidFill>
                </a:rPr>
                <a:t>мент</a:t>
              </a: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95536" y="1196752"/>
            <a:ext cx="3482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>
                <a:solidFill>
                  <a:srgbClr val="FFABAB"/>
                </a:solidFill>
              </a:rPr>
              <a:t>Народный сказитель с </a:t>
            </a:r>
            <a:r>
              <a:rPr lang="ru-RU" sz="2400" b="1" i="1" dirty="0" err="1">
                <a:solidFill>
                  <a:srgbClr val="FFABAB"/>
                </a:solidFill>
              </a:rPr>
              <a:t>фандыром</a:t>
            </a:r>
            <a:endParaRPr lang="ru-RU" sz="2400" b="1" i="1" dirty="0">
              <a:solidFill>
                <a:srgbClr val="FFAB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D:\HomDir2\Нина\Admin\RabStol\Осетия\200px-Kosta_XETAGUR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71500"/>
            <a:ext cx="3748088" cy="558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88024" y="1484784"/>
            <a:ext cx="3456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/>
                </a:solidFill>
              </a:rPr>
              <a:t>Коста</a:t>
            </a:r>
            <a:r>
              <a:rPr lang="ru-RU" sz="2400" b="1" dirty="0" smtClean="0">
                <a:solidFill>
                  <a:schemeClr val="accent6"/>
                </a:solidFill>
              </a:rPr>
              <a:t> Хетагуров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выдающийся осетинский поэт, просветитель, художник-живописец и скульптор. Основоположник осетинской литературы.</a:t>
            </a:r>
          </a:p>
        </p:txBody>
      </p:sp>
    </p:spTree>
    <p:extLst>
      <p:ext uri="{BB962C8B-B14F-4D97-AF65-F5344CB8AC3E}">
        <p14:creationId xmlns:p14="http://schemas.microsoft.com/office/powerpoint/2010/main" val="236339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555</TotalTime>
  <Words>185</Words>
  <Application>Microsoft Office PowerPoint</Application>
  <PresentationFormat>Экран (4:3)</PresentationFormat>
  <Paragraphs>38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Эльвира</dc:creator>
  <cp:lastModifiedBy>Эльвира</cp:lastModifiedBy>
  <cp:revision>26</cp:revision>
  <dcterms:created xsi:type="dcterms:W3CDTF">2016-11-24T12:07:07Z</dcterms:created>
  <dcterms:modified xsi:type="dcterms:W3CDTF">2016-11-30T05:28:10Z</dcterms:modified>
</cp:coreProperties>
</file>